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4" r:id="rId5"/>
    <p:sldId id="387" r:id="rId6"/>
    <p:sldId id="391" r:id="rId7"/>
    <p:sldId id="388" r:id="rId8"/>
    <p:sldId id="389" r:id="rId9"/>
    <p:sldId id="459" r:id="rId10"/>
    <p:sldId id="460" r:id="rId11"/>
    <p:sldId id="453" r:id="rId12"/>
    <p:sldId id="454" r:id="rId13"/>
    <p:sldId id="455" r:id="rId14"/>
    <p:sldId id="456" r:id="rId15"/>
    <p:sldId id="457" r:id="rId16"/>
    <p:sldId id="458" r:id="rId17"/>
    <p:sldId id="400" r:id="rId18"/>
    <p:sldId id="399" r:id="rId19"/>
  </p:sldIdLst>
  <p:sldSz cx="12192000" cy="6858000"/>
  <p:notesSz cx="6797675" cy="99282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ædís Alexía Sigurmundsdóttir" initials="SAS" lastIdx="1" clrIdx="0">
    <p:extLst>
      <p:ext uri="{19B8F6BF-5375-455C-9EA6-DF929625EA0E}">
        <p15:presenceInfo xmlns:p15="http://schemas.microsoft.com/office/powerpoint/2012/main" userId="S::saediss@akranes.is::60300dfa-ad4b-4e35-aa52-4c742e2cc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6" d="100"/>
          <a:sy n="106"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F18184D-352D-4059-99B7-B10A1ADCEEA0}" type="datetimeFigureOut">
              <a:rPr lang="en-US" smtClean="0"/>
              <a:t>4/26/2022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92D818D-F8A4-4E32-BA7D-C1505E0C983F}" type="slidenum">
              <a:rPr lang="en-US" smtClean="0"/>
              <a:t>‹#›</a:t>
            </a:fld>
            <a:endParaRPr lang="en-US"/>
          </a:p>
        </p:txBody>
      </p:sp>
    </p:spTree>
    <p:extLst>
      <p:ext uri="{BB962C8B-B14F-4D97-AF65-F5344CB8AC3E}">
        <p14:creationId xmlns:p14="http://schemas.microsoft.com/office/powerpoint/2010/main" val="336349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3</a:t>
            </a:fld>
            <a:endParaRPr lang="en-US"/>
          </a:p>
        </p:txBody>
      </p:sp>
    </p:spTree>
    <p:extLst>
      <p:ext uri="{BB962C8B-B14F-4D97-AF65-F5344CB8AC3E}">
        <p14:creationId xmlns:p14="http://schemas.microsoft.com/office/powerpoint/2010/main" val="28443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8</a:t>
            </a:fld>
            <a:endParaRPr lang="en-US"/>
          </a:p>
        </p:txBody>
      </p:sp>
    </p:spTree>
    <p:extLst>
      <p:ext uri="{BB962C8B-B14F-4D97-AF65-F5344CB8AC3E}">
        <p14:creationId xmlns:p14="http://schemas.microsoft.com/office/powerpoint/2010/main" val="1752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Vinnuréttur, starfsþróun </a:t>
            </a:r>
            <a:r>
              <a:rPr lang="is-IS" dirty="0" err="1"/>
              <a:t>ofl</a:t>
            </a:r>
            <a:r>
              <a:rPr lang="is-IS" dirty="0"/>
              <a:t>. – skoða fyrirmyndir </a:t>
            </a:r>
            <a:endParaRPr lang="en-US" dirty="0"/>
          </a:p>
        </p:txBody>
      </p:sp>
      <p:sp>
        <p:nvSpPr>
          <p:cNvPr id="4" name="Slide Number Placeholder 3"/>
          <p:cNvSpPr>
            <a:spLocks noGrp="1"/>
          </p:cNvSpPr>
          <p:nvPr>
            <p:ph type="sldNum" sz="quarter" idx="5"/>
          </p:nvPr>
        </p:nvSpPr>
        <p:spPr/>
        <p:txBody>
          <a:bodyPr/>
          <a:lstStyle/>
          <a:p>
            <a:fld id="{D92D818D-F8A4-4E32-BA7D-C1505E0C983F}" type="slidenum">
              <a:rPr lang="en-US" smtClean="0"/>
              <a:t>12</a:t>
            </a:fld>
            <a:endParaRPr lang="en-US"/>
          </a:p>
        </p:txBody>
      </p:sp>
    </p:spTree>
    <p:extLst>
      <p:ext uri="{BB962C8B-B14F-4D97-AF65-F5344CB8AC3E}">
        <p14:creationId xmlns:p14="http://schemas.microsoft.com/office/powerpoint/2010/main" val="37048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D92D818D-F8A4-4E32-BA7D-C1505E0C983F}" type="slidenum">
              <a:rPr lang="en-US" smtClean="0"/>
              <a:t>13</a:t>
            </a:fld>
            <a:endParaRPr lang="en-US"/>
          </a:p>
        </p:txBody>
      </p:sp>
    </p:spTree>
    <p:extLst>
      <p:ext uri="{BB962C8B-B14F-4D97-AF65-F5344CB8AC3E}">
        <p14:creationId xmlns:p14="http://schemas.microsoft.com/office/powerpoint/2010/main" val="10210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103F-E0F2-487E-AB94-8F128DA41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6046897B-27FB-4104-9CED-F16FF00B9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CEA1252B-A722-4DD2-959C-6F4717A6B7CA}"/>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983BADCA-4492-4E81-96F5-7230D9AC7DB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4BEE367-503A-413E-8D35-02B40E0703A9}"/>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425952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636F-C8C5-489A-899A-CA3E12F23144}"/>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801F4A5-F2C4-4868-BB94-D12817B600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956B548-4501-45FD-94EB-F2EE07B3659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1A042C06-EBA3-4BCD-938D-F7E3FA1BE44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8A16B5F-9188-4182-A939-4C0C078FD704}"/>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8191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C2A39-9537-4640-93D7-27003DD06B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61B5F0F8-4439-4446-A2C3-F468AEDDE8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9A5A0D4-AE7C-404C-817C-934AFF3C8491}"/>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287E7774-8F80-4860-B016-D101AF2115A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D87E111-CE52-41EF-9E95-9C6DC8B84579}"/>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5118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8FE8-CE15-4C14-A5F6-B0E4A6E0A95D}"/>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0031EB1-3167-43A0-B55F-9F629C052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10ED252-4FA4-4874-AC00-3C32298F796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B7DDF50F-A574-4085-86DA-0C7FD1505AA3}"/>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08705C9-4098-4709-98F2-9D34146A42A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59563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9E45-3A07-4DAA-8913-D158C6724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D49CC28-DF22-442E-A0E6-79AA3B225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503E9E-2F7B-4F3F-AA3C-A7F88625C4CE}"/>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F1C79D4A-09EB-4EBF-A2B7-0B00663FAE6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5FA42B8-1E92-4B60-8B99-5C2599617984}"/>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79590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8D7B-C0EC-4BC3-80E9-40030705947F}"/>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AE611E86-1329-4B1A-9028-E80F33884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BDC055BF-D847-4667-A153-44B4CD0A0C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C093F6D8-6824-45AB-B2B0-55A7A39F7D78}"/>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6" name="Footer Placeholder 5">
            <a:extLst>
              <a:ext uri="{FF2B5EF4-FFF2-40B4-BE49-F238E27FC236}">
                <a16:creationId xmlns:a16="http://schemas.microsoft.com/office/drawing/2014/main" id="{597087DC-38B5-439D-9D81-85D069AC6CB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2A683B1-9F01-45AF-9368-18B1F8F27872}"/>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353848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23CE-0739-4856-8E30-D0BBB0FF22A7}"/>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EBD68CF-2964-40D6-8689-A17E5B0B0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D2494-C752-4414-AE26-D1FE56E97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B74CA5EE-2804-46BC-AAB5-B28D8726B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26A2E-FDB2-437A-8585-2E4038A10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2D60E967-3BF2-4464-9A96-E6A60A60BC20}"/>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8" name="Footer Placeholder 7">
            <a:extLst>
              <a:ext uri="{FF2B5EF4-FFF2-40B4-BE49-F238E27FC236}">
                <a16:creationId xmlns:a16="http://schemas.microsoft.com/office/drawing/2014/main" id="{C79C5540-AAEB-4CA3-9617-F1809BED7FB7}"/>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7A610664-E090-4B06-9FAD-40007F6F5BB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65752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A645-9660-4564-B071-2B43ABC0402B}"/>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2F10FE09-C01C-44A6-AA11-D7934677A2D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4" name="Footer Placeholder 3">
            <a:extLst>
              <a:ext uri="{FF2B5EF4-FFF2-40B4-BE49-F238E27FC236}">
                <a16:creationId xmlns:a16="http://schemas.microsoft.com/office/drawing/2014/main" id="{107ECF8F-15A8-471B-9CC6-7D5A6D407AB4}"/>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B2B08952-4BFF-457E-85D0-3920218E5907}"/>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93027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F3A4B-EC5F-4E8B-AABD-6FB228065009}"/>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3" name="Footer Placeholder 2">
            <a:extLst>
              <a:ext uri="{FF2B5EF4-FFF2-40B4-BE49-F238E27FC236}">
                <a16:creationId xmlns:a16="http://schemas.microsoft.com/office/drawing/2014/main" id="{47C592A7-1C96-467E-A3E3-16D3E5410C0A}"/>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25178AD-D081-4E61-8A1A-28CEA17509D1}"/>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29170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B781-DA6E-449D-B45F-99FA16457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C7CCEAF0-D977-44F4-B7B5-F18DD0B32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039A70EF-06D9-411A-8555-0E90EAC4A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E442B-4182-41DC-BDBE-3FDC604D003E}"/>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6" name="Footer Placeholder 5">
            <a:extLst>
              <a:ext uri="{FF2B5EF4-FFF2-40B4-BE49-F238E27FC236}">
                <a16:creationId xmlns:a16="http://schemas.microsoft.com/office/drawing/2014/main" id="{1B0B6FBE-6746-4E9D-A0FE-BA9DDC2BE98A}"/>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42833D7-9B4A-4186-B2AE-54C4CBF4DFF3}"/>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159653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1BED-4BE8-44F7-8F57-78FBBB409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6504F1F4-F260-46F7-BAD5-C85FDFCD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42CAE34E-2B7D-4089-B81E-A9990626E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5DB5B-8F63-435E-9FA2-E842612E31E3}"/>
              </a:ext>
            </a:extLst>
          </p:cNvPr>
          <p:cNvSpPr>
            <a:spLocks noGrp="1"/>
          </p:cNvSpPr>
          <p:nvPr>
            <p:ph type="dt" sz="half" idx="10"/>
          </p:nvPr>
        </p:nvSpPr>
        <p:spPr/>
        <p:txBody>
          <a:bodyPr/>
          <a:lstStyle/>
          <a:p>
            <a:fld id="{D764AF5F-1A84-4189-8A91-2B54CA62E638}" type="datetimeFigureOut">
              <a:rPr lang="is-IS" smtClean="0"/>
              <a:t>26.4.2022</a:t>
            </a:fld>
            <a:endParaRPr lang="is-IS"/>
          </a:p>
        </p:txBody>
      </p:sp>
      <p:sp>
        <p:nvSpPr>
          <p:cNvPr id="6" name="Footer Placeholder 5">
            <a:extLst>
              <a:ext uri="{FF2B5EF4-FFF2-40B4-BE49-F238E27FC236}">
                <a16:creationId xmlns:a16="http://schemas.microsoft.com/office/drawing/2014/main" id="{9C5E1145-7B59-40DB-B58E-70B01551757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405EACFE-3CBC-438B-BD18-88070FA2AD75}"/>
              </a:ext>
            </a:extLst>
          </p:cNvPr>
          <p:cNvSpPr>
            <a:spLocks noGrp="1"/>
          </p:cNvSpPr>
          <p:nvPr>
            <p:ph type="sldNum" sz="quarter" idx="12"/>
          </p:nvPr>
        </p:nvSpPr>
        <p:spPr/>
        <p:txBody>
          <a:bodyPr/>
          <a:lstStyle/>
          <a:p>
            <a:fld id="{839C0C7C-8C01-4BB0-AB83-65DD911D24A3}" type="slidenum">
              <a:rPr lang="is-IS" smtClean="0"/>
              <a:t>‹#›</a:t>
            </a:fld>
            <a:endParaRPr lang="is-IS"/>
          </a:p>
        </p:txBody>
      </p:sp>
    </p:spTree>
    <p:extLst>
      <p:ext uri="{BB962C8B-B14F-4D97-AF65-F5344CB8AC3E}">
        <p14:creationId xmlns:p14="http://schemas.microsoft.com/office/powerpoint/2010/main" val="211804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B7969-5677-4C09-86D9-B866F14F0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EBEDD0B-516B-45BD-8D71-60B515616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F30197AA-DE86-488E-B88D-C72BA35B5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AF5F-1A84-4189-8A91-2B54CA62E638}" type="datetimeFigureOut">
              <a:rPr lang="is-IS" smtClean="0"/>
              <a:t>26.4.2022</a:t>
            </a:fld>
            <a:endParaRPr lang="is-IS"/>
          </a:p>
        </p:txBody>
      </p:sp>
      <p:sp>
        <p:nvSpPr>
          <p:cNvPr id="5" name="Footer Placeholder 4">
            <a:extLst>
              <a:ext uri="{FF2B5EF4-FFF2-40B4-BE49-F238E27FC236}">
                <a16:creationId xmlns:a16="http://schemas.microsoft.com/office/drawing/2014/main" id="{3B7FF225-F389-4F8E-A9FE-A64A55BB5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AB60C377-3A3D-4C58-9734-5E24459BB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C0C7C-8C01-4BB0-AB83-65DD911D24A3}" type="slidenum">
              <a:rPr lang="is-IS" smtClean="0"/>
              <a:t>‹#›</a:t>
            </a:fld>
            <a:endParaRPr lang="is-IS"/>
          </a:p>
        </p:txBody>
      </p:sp>
    </p:spTree>
    <p:extLst>
      <p:ext uri="{BB962C8B-B14F-4D97-AF65-F5344CB8AC3E}">
        <p14:creationId xmlns:p14="http://schemas.microsoft.com/office/powerpoint/2010/main" val="58642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Footsteps_icon.sv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ater, outdoor, sky, nature&#10;&#10;Description automatically generated">
            <a:extLst>
              <a:ext uri="{FF2B5EF4-FFF2-40B4-BE49-F238E27FC236}">
                <a16:creationId xmlns:a16="http://schemas.microsoft.com/office/drawing/2014/main" id="{5168BBC1-F333-469A-A6BF-F94EBE11C854}"/>
              </a:ext>
            </a:extLst>
          </p:cNvPr>
          <p:cNvPicPr>
            <a:picLocks noChangeAspect="1"/>
          </p:cNvPicPr>
          <p:nvPr/>
        </p:nvPicPr>
        <p:blipFill rotWithShape="1">
          <a:blip r:embed="rId2">
            <a:extLst>
              <a:ext uri="{28A0092B-C50C-407E-A947-70E740481C1C}">
                <a14:useLocalDpi xmlns:a14="http://schemas.microsoft.com/office/drawing/2010/main" val="0"/>
              </a:ext>
            </a:extLst>
          </a:blip>
          <a:srcRect l="7676" r="26350" b="720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3ADCFE-9E10-4CF8-B816-CE411DDAB7B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is-IS" sz="3700"/>
              <a:t>Nýtt skipurit Akraneskaupstaðar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text, clipart&#10;&#10;Description automatically generated">
            <a:extLst>
              <a:ext uri="{FF2B5EF4-FFF2-40B4-BE49-F238E27FC236}">
                <a16:creationId xmlns:a16="http://schemas.microsoft.com/office/drawing/2014/main" id="{06837795-0058-4CDF-B418-91AB6BBF0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68" y="330028"/>
            <a:ext cx="918955" cy="1236263"/>
          </a:xfrm>
          <a:prstGeom prst="rect">
            <a:avLst/>
          </a:prstGeom>
        </p:spPr>
      </p:pic>
      <p:sp>
        <p:nvSpPr>
          <p:cNvPr id="12" name="Title 1">
            <a:extLst>
              <a:ext uri="{FF2B5EF4-FFF2-40B4-BE49-F238E27FC236}">
                <a16:creationId xmlns:a16="http://schemas.microsoft.com/office/drawing/2014/main" id="{08AAFFA6-A078-44DA-B80B-BA4B506E721C}"/>
              </a:ext>
            </a:extLst>
          </p:cNvPr>
          <p:cNvSpPr txBox="1">
            <a:spLocks/>
          </p:cNvSpPr>
          <p:nvPr/>
        </p:nvSpPr>
        <p:spPr>
          <a:xfrm>
            <a:off x="481029" y="4640612"/>
            <a:ext cx="4905782" cy="40026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s-IS" sz="2400" dirty="0"/>
              <a:t>Apríl 2022 – fyrri umræða</a:t>
            </a:r>
          </a:p>
        </p:txBody>
      </p:sp>
    </p:spTree>
    <p:extLst>
      <p:ext uri="{BB962C8B-B14F-4D97-AF65-F5344CB8AC3E}">
        <p14:creationId xmlns:p14="http://schemas.microsoft.com/office/powerpoint/2010/main" val="30822529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9B5AD13-5642-42D5-B1EA-E22C72DE88F4}"/>
              </a:ext>
            </a:extLst>
          </p:cNvPr>
          <p:cNvCxnSpPr>
            <a:cxnSpLocks/>
          </p:cNvCxnSpPr>
          <p:nvPr/>
        </p:nvCxnSpPr>
        <p:spPr>
          <a:xfrm flipV="1">
            <a:off x="9545656" y="1931185"/>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E57AF-0C67-427D-B98A-33703D0FF7BB}"/>
              </a:ext>
            </a:extLst>
          </p:cNvPr>
          <p:cNvCxnSpPr>
            <a:cxnSpLocks/>
          </p:cNvCxnSpPr>
          <p:nvPr/>
        </p:nvCxnSpPr>
        <p:spPr>
          <a:xfrm flipV="1">
            <a:off x="7997501" y="19354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4914613" y="1935432"/>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390096" y="193543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2"/>
          </p:cNvCxnSpPr>
          <p:nvPr/>
        </p:nvCxnSpPr>
        <p:spPr>
          <a:xfrm>
            <a:off x="6444493" y="1116105"/>
            <a:ext cx="0" cy="607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650696" y="2336679"/>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Byggingarmál</a:t>
            </a:r>
          </a:p>
          <a:p>
            <a:pPr algn="ctr"/>
            <a:r>
              <a:rPr lang="is-IS" sz="1100" b="1">
                <a:solidFill>
                  <a:schemeClr val="tx2"/>
                </a:solidFill>
              </a:rPr>
              <a:t>Byggingarfulltrúi</a:t>
            </a:r>
          </a:p>
          <a:p>
            <a:pPr algn="ctr"/>
            <a:r>
              <a:rPr lang="is-IS" sz="1100" b="1">
                <a:solidFill>
                  <a:schemeClr val="tx2"/>
                </a:solidFill>
              </a:rPr>
              <a:t>Þjónustufulltrúi</a:t>
            </a:r>
          </a:p>
          <a:p>
            <a:pPr algn="ctr"/>
            <a:r>
              <a:rPr lang="is-IS" sz="1100">
                <a:solidFill>
                  <a:schemeClr val="tx2"/>
                </a:solidFill>
              </a:rPr>
              <a:t>Lóðamál</a:t>
            </a:r>
          </a:p>
          <a:p>
            <a:pPr algn="ctr"/>
            <a:r>
              <a:rPr lang="is-IS" sz="1100">
                <a:solidFill>
                  <a:schemeClr val="tx2"/>
                </a:solidFill>
              </a:rPr>
              <a:t>Kortavefur</a:t>
            </a:r>
          </a:p>
          <a:p>
            <a:pPr algn="ctr"/>
            <a:r>
              <a:rPr lang="is-IS" sz="1100">
                <a:solidFill>
                  <a:schemeClr val="tx2"/>
                </a:solidFill>
              </a:rPr>
              <a:t>Lóðavefur</a:t>
            </a:r>
          </a:p>
          <a:p>
            <a:pPr algn="ctr"/>
            <a:r>
              <a:rPr lang="is-IS" sz="1100">
                <a:solidFill>
                  <a:schemeClr val="tx2"/>
                </a:solidFill>
              </a:rPr>
              <a:t>Eignaskipta- yfirlýsingar</a:t>
            </a:r>
          </a:p>
          <a:p>
            <a:pPr algn="ctr"/>
            <a:r>
              <a:rPr lang="is-IS" sz="1100">
                <a:solidFill>
                  <a:schemeClr val="tx2"/>
                </a:solidFill>
              </a:rPr>
              <a:t>Lóðaleigu-samningar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5732530" y="2345875"/>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Umhverfismál, opin svæði og götur</a:t>
            </a:r>
          </a:p>
          <a:p>
            <a:pPr algn="ctr"/>
            <a:r>
              <a:rPr lang="is-IS" sz="1100" b="1" dirty="0">
                <a:solidFill>
                  <a:schemeClr val="tx2"/>
                </a:solidFill>
              </a:rPr>
              <a:t>Verkefnastjóri</a:t>
            </a:r>
          </a:p>
          <a:p>
            <a:pPr algn="ctr"/>
            <a:r>
              <a:rPr lang="is-IS" sz="1100" b="1" dirty="0">
                <a:solidFill>
                  <a:schemeClr val="tx2"/>
                </a:solidFill>
              </a:rPr>
              <a:t>Garðyrkjustjóri</a:t>
            </a:r>
          </a:p>
          <a:p>
            <a:pPr algn="ctr"/>
            <a:r>
              <a:rPr lang="is-IS" sz="1100" dirty="0">
                <a:solidFill>
                  <a:schemeClr val="tx2"/>
                </a:solidFill>
              </a:rPr>
              <a:t>Gatnagerð og viðhald gatna</a:t>
            </a:r>
          </a:p>
          <a:p>
            <a:pPr algn="ctr"/>
            <a:r>
              <a:rPr lang="is-IS" sz="1100" dirty="0">
                <a:solidFill>
                  <a:schemeClr val="tx2"/>
                </a:solidFill>
              </a:rPr>
              <a:t>Sorphirða og endurvinnsla</a:t>
            </a:r>
          </a:p>
          <a:p>
            <a:pPr algn="ctr"/>
            <a:r>
              <a:rPr lang="is-IS" sz="1100" dirty="0">
                <a:solidFill>
                  <a:schemeClr val="tx2"/>
                </a:solidFill>
              </a:rPr>
              <a:t>Akranesstrætó</a:t>
            </a:r>
          </a:p>
          <a:p>
            <a:pPr algn="ctr"/>
            <a:r>
              <a:rPr lang="is-IS" sz="1100" dirty="0">
                <a:solidFill>
                  <a:schemeClr val="tx2"/>
                </a:solidFill>
              </a:rPr>
              <a:t>Viðhald og nýframkvæmdir á opnum svæðum</a:t>
            </a:r>
          </a:p>
          <a:p>
            <a:pPr algn="ctr"/>
            <a:r>
              <a:rPr lang="is-IS" sz="1100" dirty="0">
                <a:solidFill>
                  <a:schemeClr val="tx2"/>
                </a:solidFill>
              </a:rPr>
              <a:t>Loftlagsmál</a:t>
            </a:r>
          </a:p>
          <a:p>
            <a:pPr algn="ctr"/>
            <a:r>
              <a:rPr lang="is-IS" sz="1100" dirty="0">
                <a:solidFill>
                  <a:schemeClr val="tx2"/>
                </a:solidFill>
              </a:rPr>
              <a:t>Leikvellir</a:t>
            </a:r>
          </a:p>
          <a:p>
            <a:pPr algn="ctr"/>
            <a:r>
              <a:rPr lang="is-IS" sz="1100" dirty="0">
                <a:solidFill>
                  <a:schemeClr val="tx2"/>
                </a:solidFill>
              </a:rPr>
              <a:t>Stofnanalóðir</a:t>
            </a:r>
          </a:p>
          <a:p>
            <a:pPr algn="ctr"/>
            <a:r>
              <a:rPr lang="is-IS" sz="1100" dirty="0">
                <a:solidFill>
                  <a:schemeClr val="tx2"/>
                </a:solidFill>
              </a:rPr>
              <a:t>Náttúruvernd</a:t>
            </a:r>
          </a:p>
          <a:p>
            <a:pPr algn="ctr"/>
            <a:r>
              <a:rPr lang="is-IS" sz="1100" dirty="0">
                <a:solidFill>
                  <a:schemeClr val="tx2"/>
                </a:solidFill>
              </a:rPr>
              <a:t>Umhverfisverðlaun</a:t>
            </a:r>
          </a:p>
          <a:p>
            <a:pPr algn="ctr"/>
            <a:r>
              <a:rPr lang="is-IS" sz="1100" dirty="0">
                <a:solidFill>
                  <a:schemeClr val="tx2"/>
                </a:solidFill>
              </a:rPr>
              <a:t>Vinnuskólinn</a:t>
            </a:r>
          </a:p>
          <a:p>
            <a:pPr algn="ctr"/>
            <a:r>
              <a:rPr lang="is-IS" sz="1100" dirty="0">
                <a:solidFill>
                  <a:schemeClr val="tx2"/>
                </a:solidFill>
              </a:rPr>
              <a:t>Bláfáninn</a:t>
            </a: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67390" y="612339"/>
            <a:ext cx="2554206"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Skipulags- og umhverfisráð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01803" y="6118661"/>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H="1" flipV="1">
            <a:off x="6441782" y="1368666"/>
            <a:ext cx="10748" cy="9772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382995" y="1931185"/>
            <a:ext cx="6162661" cy="4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277501" y="2319830"/>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Samgöngur og framkvæmdir</a:t>
            </a:r>
          </a:p>
          <a:p>
            <a:pPr algn="ctr"/>
            <a:r>
              <a:rPr lang="is-IS" sz="1100" b="1" dirty="0">
                <a:solidFill>
                  <a:schemeClr val="tx2"/>
                </a:solidFill>
              </a:rPr>
              <a:t>Rekstrarstjóri</a:t>
            </a:r>
          </a:p>
          <a:p>
            <a:pPr algn="ctr"/>
            <a:r>
              <a:rPr lang="is-IS" sz="1100" b="1" dirty="0">
                <a:solidFill>
                  <a:schemeClr val="tx2"/>
                </a:solidFill>
              </a:rPr>
              <a:t>Verkefnastjóri</a:t>
            </a:r>
          </a:p>
          <a:p>
            <a:pPr algn="ctr"/>
            <a:r>
              <a:rPr lang="is-IS" sz="1100" dirty="0">
                <a:solidFill>
                  <a:schemeClr val="tx2"/>
                </a:solidFill>
              </a:rPr>
              <a:t>Áhaldahús rekstrarverkefni gatna og fasteigna, snjómokstur, viðhald og nýframkvæmdir fasteigna, almennar framkvæmdir</a:t>
            </a:r>
          </a:p>
          <a:p>
            <a:pPr algn="ctr"/>
            <a:endParaRPr lang="is-IS" sz="1100" dirty="0">
              <a:solidFill>
                <a:schemeClr val="tx2"/>
              </a:solidFill>
            </a:endParaRPr>
          </a:p>
          <a:p>
            <a:pPr algn="ctr"/>
            <a:endParaRPr lang="is-IS" sz="1100" dirty="0">
              <a:solidFill>
                <a:schemeClr val="tx2"/>
              </a:solidFill>
            </a:endParaRP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191613" y="2319830"/>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Skipulagsmál</a:t>
            </a:r>
            <a:endParaRPr lang="is-IS" sz="1000">
              <a:solidFill>
                <a:schemeClr val="tx2"/>
              </a:solidFill>
            </a:endParaRPr>
          </a:p>
          <a:p>
            <a:pPr algn="ctr"/>
            <a:r>
              <a:rPr lang="is-IS" sz="1100" b="1">
                <a:solidFill>
                  <a:schemeClr val="tx2"/>
                </a:solidFill>
              </a:rPr>
              <a:t>Skipulagsfulltrúi</a:t>
            </a:r>
          </a:p>
          <a:p>
            <a:pPr algn="ctr"/>
            <a:r>
              <a:rPr lang="is-IS" sz="1100" b="1">
                <a:solidFill>
                  <a:schemeClr val="tx2"/>
                </a:solidFill>
              </a:rPr>
              <a:t>Þjónustufulltrúi</a:t>
            </a:r>
          </a:p>
          <a:p>
            <a:pPr algn="ctr"/>
            <a:r>
              <a:rPr lang="is-IS" sz="1100">
                <a:solidFill>
                  <a:schemeClr val="tx2"/>
                </a:solidFill>
              </a:rPr>
              <a:t>Aðalskipulag</a:t>
            </a:r>
          </a:p>
          <a:p>
            <a:pPr algn="ctr"/>
            <a:r>
              <a:rPr lang="is-IS" sz="1100">
                <a:solidFill>
                  <a:schemeClr val="tx2"/>
                </a:solidFill>
              </a:rPr>
              <a:t>Deiliskipulag</a:t>
            </a:r>
          </a:p>
          <a:p>
            <a:pPr algn="ctr"/>
            <a:r>
              <a:rPr lang="is-IS" sz="1100">
                <a:solidFill>
                  <a:schemeClr val="tx2"/>
                </a:solidFill>
              </a:rPr>
              <a:t>Skipulagsmál</a:t>
            </a:r>
          </a:p>
          <a:p>
            <a:pPr algn="ctr"/>
            <a:endParaRPr lang="is-IS" sz="1400">
              <a:solidFill>
                <a:schemeClr val="tx2"/>
              </a:solidFill>
            </a:endParaRPr>
          </a:p>
        </p:txBody>
      </p:sp>
      <p:sp>
        <p:nvSpPr>
          <p:cNvPr id="22" name="Rectangle: Rounded Corners 21">
            <a:extLst>
              <a:ext uri="{FF2B5EF4-FFF2-40B4-BE49-F238E27FC236}">
                <a16:creationId xmlns:a16="http://schemas.microsoft.com/office/drawing/2014/main" id="{5F2BC1B4-BACF-4BAA-ACA6-1C4E81A3748D}"/>
              </a:ext>
            </a:extLst>
          </p:cNvPr>
          <p:cNvSpPr/>
          <p:nvPr/>
        </p:nvSpPr>
        <p:spPr>
          <a:xfrm>
            <a:off x="8818944" y="2319830"/>
            <a:ext cx="1440000" cy="363217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Slökkvilið</a:t>
            </a:r>
          </a:p>
          <a:p>
            <a:pPr algn="ctr"/>
            <a:r>
              <a:rPr lang="is-IS" sz="1100" b="1">
                <a:solidFill>
                  <a:schemeClr val="tx2"/>
                </a:solidFill>
              </a:rPr>
              <a:t>Slökkviliðsstjóri</a:t>
            </a:r>
          </a:p>
          <a:p>
            <a:pPr algn="ctr"/>
            <a:r>
              <a:rPr lang="is-IS" sz="1100" b="1">
                <a:solidFill>
                  <a:schemeClr val="tx2"/>
                </a:solidFill>
              </a:rPr>
              <a:t>Eldvarnareftirlits-fulltrúi</a:t>
            </a:r>
          </a:p>
          <a:p>
            <a:pPr algn="ctr"/>
            <a:r>
              <a:rPr lang="is-IS" sz="1100">
                <a:solidFill>
                  <a:schemeClr val="tx2"/>
                </a:solidFill>
              </a:rPr>
              <a:t>Rekstur slökkviliðs</a:t>
            </a:r>
            <a:endParaRPr lang="is-IS" sz="1400">
              <a:solidFill>
                <a:schemeClr val="tx2"/>
              </a:solidFill>
            </a:endParaRPr>
          </a:p>
          <a:p>
            <a:pPr algn="ctr"/>
            <a:r>
              <a:rPr lang="is-IS" sz="1100">
                <a:solidFill>
                  <a:schemeClr val="tx2"/>
                </a:solidFill>
              </a:rPr>
              <a:t>Eldvarnareftirlit</a:t>
            </a:r>
          </a:p>
          <a:p>
            <a:pPr algn="ctr"/>
            <a:endParaRPr lang="is-IS" sz="1000">
              <a:solidFill>
                <a:schemeClr val="tx2"/>
              </a:solidFill>
            </a:endParaRPr>
          </a:p>
        </p:txBody>
      </p:sp>
      <p:sp>
        <p:nvSpPr>
          <p:cNvPr id="21" name="Rectangle: Rounded Corners 20">
            <a:extLst>
              <a:ext uri="{FF2B5EF4-FFF2-40B4-BE49-F238E27FC236}">
                <a16:creationId xmlns:a16="http://schemas.microsoft.com/office/drawing/2014/main" id="{247BA1EC-0899-4A2E-A7DD-DCAAFB89AF3A}"/>
              </a:ext>
            </a:extLst>
          </p:cNvPr>
          <p:cNvSpPr/>
          <p:nvPr/>
        </p:nvSpPr>
        <p:spPr>
          <a:xfrm>
            <a:off x="4172409" y="6118661"/>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24" name="Rectangle 23">
            <a:extLst>
              <a:ext uri="{FF2B5EF4-FFF2-40B4-BE49-F238E27FC236}">
                <a16:creationId xmlns:a16="http://schemas.microsoft.com/office/drawing/2014/main" id="{254EE30B-40CC-4549-9E3C-4A4FF7F8EFF2}"/>
              </a:ext>
            </a:extLst>
          </p:cNvPr>
          <p:cNvSpPr/>
          <p:nvPr/>
        </p:nvSpPr>
        <p:spPr>
          <a:xfrm>
            <a:off x="0" y="-35904"/>
            <a:ext cx="4312117" cy="9001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Skipulags- og umhverfissvið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67389" y="1219876"/>
            <a:ext cx="255420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Skipulags- og umhverfissvið</a:t>
            </a:r>
          </a:p>
          <a:p>
            <a:pPr algn="ctr"/>
            <a:r>
              <a:rPr lang="is-IS" sz="1200" b="1" dirty="0">
                <a:solidFill>
                  <a:schemeClr val="bg1"/>
                </a:solidFill>
              </a:rPr>
              <a:t>Sviðsstjóri</a:t>
            </a:r>
          </a:p>
        </p:txBody>
      </p:sp>
    </p:spTree>
    <p:extLst>
      <p:ext uri="{BB962C8B-B14F-4D97-AF65-F5344CB8AC3E}">
        <p14:creationId xmlns:p14="http://schemas.microsoft.com/office/powerpoint/2010/main" val="408850689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9A2AD42-F76F-4D59-B9CF-DA3135C9EA78}"/>
              </a:ext>
            </a:extLst>
          </p:cNvPr>
          <p:cNvCxnSpPr>
            <a:cxnSpLocks/>
          </p:cNvCxnSpPr>
          <p:nvPr/>
        </p:nvCxnSpPr>
        <p:spPr>
          <a:xfrm flipV="1">
            <a:off x="4820749" y="2041310"/>
            <a:ext cx="0" cy="12124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9" idx="0"/>
          </p:cNvCxnSpPr>
          <p:nvPr/>
        </p:nvCxnSpPr>
        <p:spPr>
          <a:xfrm flipV="1">
            <a:off x="6452173" y="873291"/>
            <a:ext cx="0" cy="19681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p:cNvCxnSpPr>
          <p:nvPr/>
        </p:nvCxnSpPr>
        <p:spPr>
          <a:xfrm flipV="1">
            <a:off x="9697124"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3194699" y="2041310"/>
            <a:ext cx="0" cy="961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2436311"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Félagsþjónusta</a:t>
            </a:r>
          </a:p>
          <a:p>
            <a:pPr algn="ctr"/>
            <a:r>
              <a:rPr lang="is-IS" sz="1100" b="1">
                <a:solidFill>
                  <a:schemeClr val="tx2"/>
                </a:solidFill>
              </a:rPr>
              <a:t>Félagsmálastjóri og félagsráðgjafar</a:t>
            </a:r>
          </a:p>
          <a:p>
            <a:pPr algn="ctr"/>
            <a:r>
              <a:rPr lang="is-IS" sz="1100">
                <a:solidFill>
                  <a:schemeClr val="tx2"/>
                </a:solidFill>
              </a:rPr>
              <a:t>Fjárhagsaðstoð</a:t>
            </a:r>
          </a:p>
          <a:p>
            <a:pPr algn="ctr"/>
            <a:r>
              <a:rPr lang="is-IS" sz="1100">
                <a:solidFill>
                  <a:schemeClr val="tx2"/>
                </a:solidFill>
              </a:rPr>
              <a:t>Félagsleg og fjárhagsleg ráðgjöf</a:t>
            </a:r>
          </a:p>
          <a:p>
            <a:pPr algn="ctr"/>
            <a:r>
              <a:rPr lang="is-IS" sz="1100">
                <a:solidFill>
                  <a:schemeClr val="tx2"/>
                </a:solidFill>
              </a:rPr>
              <a:t>Stuðningsþjónusta</a:t>
            </a:r>
          </a:p>
          <a:p>
            <a:pPr algn="ctr"/>
            <a:r>
              <a:rPr lang="is-IS" sz="1100">
                <a:solidFill>
                  <a:schemeClr val="tx2"/>
                </a:solidFill>
              </a:rPr>
              <a:t>Málefni útlendinga</a:t>
            </a:r>
          </a:p>
          <a:p>
            <a:pPr algn="ctr"/>
            <a:r>
              <a:rPr lang="is-IS" sz="1100">
                <a:solidFill>
                  <a:schemeClr val="tx2"/>
                </a:solidFill>
              </a:rPr>
              <a:t>Virkniúrræði</a:t>
            </a:r>
          </a:p>
          <a:p>
            <a:pPr algn="ctr"/>
            <a:r>
              <a:rPr lang="is-IS" sz="1100">
                <a:solidFill>
                  <a:schemeClr val="tx2"/>
                </a:solidFill>
              </a:rPr>
              <a:t>Endurhæfingar-húsið Hver</a:t>
            </a:r>
          </a:p>
          <a:p>
            <a:pPr algn="ctr"/>
            <a:endParaRPr lang="is-IS" sz="1100">
              <a:solidFill>
                <a:schemeClr val="tx2"/>
              </a:solidFill>
            </a:endParaRPr>
          </a:p>
          <a:p>
            <a:pPr algn="ctr"/>
            <a:endParaRPr lang="is-IS" sz="100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8956035"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aldraða</a:t>
            </a:r>
          </a:p>
          <a:p>
            <a:pPr algn="ctr"/>
            <a:r>
              <a:rPr lang="is-IS" sz="1100" b="1">
                <a:solidFill>
                  <a:schemeClr val="tx2"/>
                </a:solidFill>
              </a:rPr>
              <a:t>Forstöðumaður</a:t>
            </a:r>
          </a:p>
          <a:p>
            <a:pPr algn="ctr"/>
            <a:r>
              <a:rPr lang="is-IS" sz="1100">
                <a:solidFill>
                  <a:schemeClr val="tx2"/>
                </a:solidFill>
              </a:rPr>
              <a:t>Stuðningsþjónusta</a:t>
            </a:r>
          </a:p>
          <a:p>
            <a:pPr algn="ctr"/>
            <a:r>
              <a:rPr lang="is-IS" sz="1100">
                <a:solidFill>
                  <a:schemeClr val="tx2"/>
                </a:solidFill>
              </a:rPr>
              <a:t>Heimsending matar</a:t>
            </a:r>
          </a:p>
          <a:p>
            <a:pPr algn="ctr"/>
            <a:r>
              <a:rPr lang="is-IS" sz="1100">
                <a:solidFill>
                  <a:schemeClr val="tx2"/>
                </a:solidFill>
              </a:rPr>
              <a:t>Félagsstarf</a:t>
            </a:r>
          </a:p>
          <a:p>
            <a:pPr algn="ctr"/>
            <a:r>
              <a:rPr lang="is-IS" sz="1100">
                <a:solidFill>
                  <a:schemeClr val="tx2"/>
                </a:solidFill>
              </a:rPr>
              <a:t>Heilsuefling</a:t>
            </a:r>
          </a:p>
          <a:p>
            <a:pPr algn="ctr"/>
            <a:r>
              <a:rPr lang="is-IS" sz="1100">
                <a:solidFill>
                  <a:schemeClr val="tx2"/>
                </a:solidFill>
              </a:rPr>
              <a:t>Akstursþjónusta</a:t>
            </a:r>
          </a:p>
          <a:p>
            <a:pPr algn="ctr"/>
            <a:endParaRPr lang="is-IS" sz="1200">
              <a:solidFill>
                <a:schemeClr val="tx2"/>
              </a:solidFill>
            </a:endParaRP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5696173" y="2841439"/>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Heimili og húsnæði</a:t>
            </a:r>
          </a:p>
          <a:p>
            <a:pPr algn="ctr"/>
            <a:r>
              <a:rPr lang="is-IS" sz="1100">
                <a:solidFill>
                  <a:schemeClr val="tx2"/>
                </a:solidFill>
              </a:rPr>
              <a:t>Félagslegt leiguhúsnæði</a:t>
            </a:r>
          </a:p>
          <a:p>
            <a:pPr algn="ctr"/>
            <a:r>
              <a:rPr lang="is-IS" sz="1100">
                <a:solidFill>
                  <a:schemeClr val="tx2"/>
                </a:solidFill>
              </a:rPr>
              <a:t>Húsnæðisbætur</a:t>
            </a:r>
          </a:p>
          <a:p>
            <a:pPr algn="ctr"/>
            <a:r>
              <a:rPr lang="is-IS" sz="1100">
                <a:solidFill>
                  <a:schemeClr val="tx2"/>
                </a:solidFill>
              </a:rPr>
              <a:t>Húsnæðisáætlun</a:t>
            </a:r>
          </a:p>
          <a:p>
            <a:pPr algn="ctr"/>
            <a:endParaRPr lang="is-IS" sz="100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029202" y="737825"/>
            <a:ext cx="28469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Velferðar- og mannréttindaráð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029203" y="1340320"/>
            <a:ext cx="2846972"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Velferðar- og mannréttindasvið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338505" y="6293300"/>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194699" y="2041310"/>
            <a:ext cx="649839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7326104"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Þjónusta við fatlaða</a:t>
            </a:r>
            <a:endParaRPr lang="is-IS" sz="1000">
              <a:solidFill>
                <a:srgbClr val="FF0000"/>
              </a:solidFill>
            </a:endParaRPr>
          </a:p>
          <a:p>
            <a:pPr algn="ctr"/>
            <a:r>
              <a:rPr lang="is-IS" sz="1100" b="1">
                <a:solidFill>
                  <a:schemeClr val="tx2"/>
                </a:solidFill>
              </a:rPr>
              <a:t>Forstöðumenn</a:t>
            </a:r>
          </a:p>
          <a:p>
            <a:pPr algn="ctr"/>
            <a:r>
              <a:rPr lang="is-IS" sz="1100" b="1">
                <a:solidFill>
                  <a:schemeClr val="tx2"/>
                </a:solidFill>
              </a:rPr>
              <a:t>Ráðgjafar í málefnum fatlaða</a:t>
            </a:r>
          </a:p>
          <a:p>
            <a:pPr algn="ctr"/>
            <a:r>
              <a:rPr lang="is-IS" sz="1100">
                <a:solidFill>
                  <a:schemeClr val="tx2"/>
                </a:solidFill>
              </a:rPr>
              <a:t>Ráðgjöf og stuðningur</a:t>
            </a:r>
          </a:p>
          <a:p>
            <a:pPr algn="ctr"/>
            <a:r>
              <a:rPr lang="is-IS" sz="1100">
                <a:solidFill>
                  <a:schemeClr val="tx2"/>
                </a:solidFill>
              </a:rPr>
              <a:t>Stuðnings- og stoðþjónusta</a:t>
            </a:r>
          </a:p>
          <a:p>
            <a:pPr algn="ctr"/>
            <a:r>
              <a:rPr lang="is-IS" sz="1100">
                <a:solidFill>
                  <a:schemeClr val="tx2"/>
                </a:solidFill>
              </a:rPr>
              <a:t>NPA samningar</a:t>
            </a:r>
          </a:p>
          <a:p>
            <a:pPr algn="ctr"/>
            <a:r>
              <a:rPr lang="is-IS" sz="1100">
                <a:solidFill>
                  <a:schemeClr val="tx2"/>
                </a:solidFill>
              </a:rPr>
              <a:t>Þjónustusamningar</a:t>
            </a:r>
          </a:p>
          <a:p>
            <a:pPr algn="ctr"/>
            <a:r>
              <a:rPr lang="is-IS" sz="1100">
                <a:solidFill>
                  <a:schemeClr val="tx2"/>
                </a:solidFill>
              </a:rPr>
              <a:t>Notendasamningar</a:t>
            </a:r>
          </a:p>
          <a:p>
            <a:pPr algn="ctr"/>
            <a:r>
              <a:rPr lang="is-IS" sz="1100">
                <a:solidFill>
                  <a:schemeClr val="tx2"/>
                </a:solidFill>
              </a:rPr>
              <a:t>Akstursþjónusta fyrir fatlað fólk</a:t>
            </a:r>
          </a:p>
          <a:p>
            <a:pPr algn="ctr"/>
            <a:r>
              <a:rPr lang="is-IS" sz="1100">
                <a:solidFill>
                  <a:schemeClr val="tx2"/>
                </a:solidFill>
              </a:rPr>
              <a:t>Búsetukjarnar</a:t>
            </a:r>
          </a:p>
          <a:p>
            <a:pPr algn="ctr"/>
            <a:r>
              <a:rPr lang="is-IS" sz="1100">
                <a:solidFill>
                  <a:schemeClr val="tx2"/>
                </a:solidFill>
              </a:rPr>
              <a:t>Fjöliðjan og Búkolla</a:t>
            </a:r>
          </a:p>
          <a:p>
            <a:pPr algn="ctr"/>
            <a:endParaRPr lang="is-IS" sz="1100">
              <a:solidFill>
                <a:schemeClr val="tx2"/>
              </a:solidFill>
            </a:endParaRPr>
          </a:p>
          <a:p>
            <a:pPr algn="ctr"/>
            <a:endParaRPr lang="is-IS" sz="1000">
              <a:solidFill>
                <a:schemeClr val="tx2"/>
              </a:solidFill>
            </a:endParaRPr>
          </a:p>
          <a:p>
            <a:pPr algn="ctr"/>
            <a:endParaRPr lang="is-IS" sz="100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4066242" y="2824590"/>
            <a:ext cx="1512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a:solidFill>
                  <a:schemeClr val="tx2"/>
                </a:solidFill>
              </a:rPr>
              <a:t>Barnavernd</a:t>
            </a:r>
          </a:p>
          <a:p>
            <a:pPr algn="ctr"/>
            <a:r>
              <a:rPr lang="is-IS" sz="1100" b="1">
                <a:solidFill>
                  <a:schemeClr val="tx2"/>
                </a:solidFill>
              </a:rPr>
              <a:t>Félagsráðgjafar</a:t>
            </a:r>
            <a:endParaRPr lang="is-IS" sz="1100" b="1">
              <a:solidFill>
                <a:schemeClr val="tx2"/>
              </a:solidFill>
              <a:cs typeface="Calibri"/>
            </a:endParaRPr>
          </a:p>
          <a:p>
            <a:pPr algn="ctr"/>
            <a:r>
              <a:rPr lang="is-IS" sz="1100">
                <a:solidFill>
                  <a:schemeClr val="tx2"/>
                </a:solidFill>
              </a:rPr>
              <a:t>Barnaverndarmál</a:t>
            </a:r>
            <a:endParaRPr lang="is-IS" sz="1100" err="1">
              <a:solidFill>
                <a:schemeClr val="tx2"/>
              </a:solidFill>
              <a:cs typeface="Calibri"/>
            </a:endParaRPr>
          </a:p>
          <a:p>
            <a:pPr algn="ctr"/>
            <a:r>
              <a:rPr lang="is-IS" sz="1100">
                <a:solidFill>
                  <a:schemeClr val="tx2"/>
                </a:solidFill>
              </a:rPr>
              <a:t>Móttaka og greining </a:t>
            </a:r>
            <a:endParaRPr lang="is-IS" sz="1100">
              <a:solidFill>
                <a:schemeClr val="tx2"/>
              </a:solidFill>
              <a:cs typeface="Calibri"/>
            </a:endParaRPr>
          </a:p>
          <a:p>
            <a:pPr algn="ctr"/>
            <a:r>
              <a:rPr lang="is-IS" sz="1100">
                <a:solidFill>
                  <a:schemeClr val="tx2"/>
                </a:solidFill>
              </a:rPr>
              <a:t>Tilkynningar</a:t>
            </a:r>
            <a:endParaRPr lang="is-IS" sz="1100">
              <a:solidFill>
                <a:schemeClr val="tx2"/>
              </a:solidFill>
              <a:cs typeface="Calibri"/>
            </a:endParaRPr>
          </a:p>
          <a:p>
            <a:pPr algn="ctr"/>
            <a:r>
              <a:rPr lang="is-IS" sz="1100">
                <a:solidFill>
                  <a:schemeClr val="tx2"/>
                </a:solidFill>
              </a:rPr>
              <a:t>Úttektir dagforeldra</a:t>
            </a:r>
            <a:endParaRPr lang="is-IS" sz="1100">
              <a:solidFill>
                <a:schemeClr val="tx2"/>
              </a:solidFill>
              <a:cs typeface="Calibri"/>
            </a:endParaRPr>
          </a:p>
          <a:p>
            <a:pPr algn="ctr"/>
            <a:r>
              <a:rPr lang="is-IS" sz="1100">
                <a:solidFill>
                  <a:schemeClr val="tx2"/>
                </a:solidFill>
              </a:rPr>
              <a:t>Vistun og fóstur</a:t>
            </a:r>
            <a:endParaRPr lang="is-IS" sz="1100">
              <a:solidFill>
                <a:schemeClr val="tx2"/>
              </a:solidFill>
              <a:cs typeface="Calibri"/>
            </a:endParaRPr>
          </a:p>
          <a:p>
            <a:pPr algn="ctr"/>
            <a:r>
              <a:rPr lang="is-IS" sz="1100">
                <a:solidFill>
                  <a:schemeClr val="tx2"/>
                </a:solidFill>
              </a:rPr>
              <a:t>Stuðnings-fjölskyldur</a:t>
            </a:r>
            <a:endParaRPr lang="is-IS" sz="1100">
              <a:solidFill>
                <a:schemeClr val="tx2"/>
              </a:solidFill>
              <a:cs typeface="Calibri"/>
            </a:endParaRPr>
          </a:p>
          <a:p>
            <a:pPr algn="ctr"/>
            <a:r>
              <a:rPr lang="is-IS" sz="1100">
                <a:solidFill>
                  <a:schemeClr val="tx2"/>
                </a:solidFill>
              </a:rPr>
              <a:t>Samstarfsverkefni heimilisofbeldi</a:t>
            </a:r>
            <a:endParaRPr lang="is-IS" sz="1100">
              <a:solidFill>
                <a:schemeClr val="tx2"/>
              </a:solidFill>
              <a:cs typeface="Calibri"/>
            </a:endParaRPr>
          </a:p>
          <a:p>
            <a:pPr algn="ctr"/>
            <a:r>
              <a:rPr lang="is-IS" sz="1100">
                <a:solidFill>
                  <a:schemeClr val="tx2"/>
                </a:solidFill>
              </a:rPr>
              <a:t>Úttekt vegna ættleiðingarmála</a:t>
            </a:r>
            <a:endParaRPr lang="is-IS" sz="1100">
              <a:solidFill>
                <a:schemeClr val="tx2"/>
              </a:solidFill>
              <a:cs typeface="Calibri"/>
            </a:endParaRPr>
          </a:p>
          <a:p>
            <a:pPr algn="ctr"/>
            <a:endParaRPr lang="is-IS" sz="1100">
              <a:solidFill>
                <a:srgbClr val="FF0000"/>
              </a:solidFill>
            </a:endParaRPr>
          </a:p>
        </p:txBody>
      </p:sp>
      <p:sp>
        <p:nvSpPr>
          <p:cNvPr id="26" name="Rectangle: Rounded Corners 25">
            <a:extLst>
              <a:ext uri="{FF2B5EF4-FFF2-40B4-BE49-F238E27FC236}">
                <a16:creationId xmlns:a16="http://schemas.microsoft.com/office/drawing/2014/main" id="{4402C0F7-C3A7-400D-81CE-1E29C9272635}"/>
              </a:ext>
            </a:extLst>
          </p:cNvPr>
          <p:cNvSpPr/>
          <p:nvPr/>
        </p:nvSpPr>
        <p:spPr>
          <a:xfrm>
            <a:off x="4050025" y="2184982"/>
            <a:ext cx="1528217"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400">
                <a:solidFill>
                  <a:schemeClr val="bg1"/>
                </a:solidFill>
              </a:rPr>
              <a:t>Barnaverndar-nefnd</a:t>
            </a:r>
            <a:endParaRPr lang="is-IS" sz="1600">
              <a:solidFill>
                <a:schemeClr val="bg1"/>
              </a:solidFill>
            </a:endParaRPr>
          </a:p>
        </p:txBody>
      </p:sp>
      <p:sp>
        <p:nvSpPr>
          <p:cNvPr id="29" name="Rectangle 28">
            <a:extLst>
              <a:ext uri="{FF2B5EF4-FFF2-40B4-BE49-F238E27FC236}">
                <a16:creationId xmlns:a16="http://schemas.microsoft.com/office/drawing/2014/main" id="{9359D508-5D28-4D08-B75E-293269CEC255}"/>
              </a:ext>
            </a:extLst>
          </p:cNvPr>
          <p:cNvSpPr/>
          <p:nvPr/>
        </p:nvSpPr>
        <p:spPr>
          <a:xfrm>
            <a:off x="0" y="293417"/>
            <a:ext cx="4820749" cy="57987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Velferðar- og mannréttindasvið</a:t>
            </a:r>
          </a:p>
          <a:p>
            <a:endParaRPr lang="is-IS" sz="2800" b="1" dirty="0">
              <a:solidFill>
                <a:schemeClr val="tx2"/>
              </a:solidFill>
            </a:endParaRPr>
          </a:p>
        </p:txBody>
      </p:sp>
      <p:sp>
        <p:nvSpPr>
          <p:cNvPr id="34" name="Rectangle: Rounded Corners 33">
            <a:extLst>
              <a:ext uri="{FF2B5EF4-FFF2-40B4-BE49-F238E27FC236}">
                <a16:creationId xmlns:a16="http://schemas.microsoft.com/office/drawing/2014/main" id="{7E4E3407-0BFE-4D2A-A417-9E1FFB572DB3}"/>
              </a:ext>
            </a:extLst>
          </p:cNvPr>
          <p:cNvSpPr/>
          <p:nvPr/>
        </p:nvSpPr>
        <p:spPr>
          <a:xfrm>
            <a:off x="8937097" y="2158933"/>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err="1">
                <a:solidFill>
                  <a:schemeClr val="bg1"/>
                </a:solidFill>
              </a:rPr>
              <a:t>Öldungarráð</a:t>
            </a:r>
            <a:endParaRPr lang="is-IS" sz="1600" dirty="0">
              <a:solidFill>
                <a:schemeClr val="bg1"/>
              </a:solidFill>
            </a:endParaRPr>
          </a:p>
        </p:txBody>
      </p:sp>
      <p:cxnSp>
        <p:nvCxnSpPr>
          <p:cNvPr id="39" name="Straight Connector 38">
            <a:extLst>
              <a:ext uri="{FF2B5EF4-FFF2-40B4-BE49-F238E27FC236}">
                <a16:creationId xmlns:a16="http://schemas.microsoft.com/office/drawing/2014/main" id="{A725D2EC-5011-47C0-AE39-3C6EC626532E}"/>
              </a:ext>
            </a:extLst>
          </p:cNvPr>
          <p:cNvCxnSpPr>
            <a:cxnSpLocks/>
          </p:cNvCxnSpPr>
          <p:nvPr/>
        </p:nvCxnSpPr>
        <p:spPr>
          <a:xfrm flipV="1">
            <a:off x="8115873" y="2041310"/>
            <a:ext cx="0" cy="7859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CDBAFB3A-81BA-464E-A090-ACEE4B27D699}"/>
              </a:ext>
            </a:extLst>
          </p:cNvPr>
          <p:cNvSpPr/>
          <p:nvPr/>
        </p:nvSpPr>
        <p:spPr>
          <a:xfrm>
            <a:off x="7326104" y="2184982"/>
            <a:ext cx="1512000"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ctr"/>
            <a:r>
              <a:rPr lang="is-IS" sz="1400" dirty="0">
                <a:solidFill>
                  <a:schemeClr val="bg1"/>
                </a:solidFill>
              </a:rPr>
              <a:t>Notendaráð</a:t>
            </a:r>
          </a:p>
        </p:txBody>
      </p:sp>
    </p:spTree>
    <p:extLst>
      <p:ext uri="{BB962C8B-B14F-4D97-AF65-F5344CB8AC3E}">
        <p14:creationId xmlns:p14="http://schemas.microsoft.com/office/powerpoint/2010/main" val="12167851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7977363"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6452846" y="1404992"/>
            <a:ext cx="0" cy="14040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239931" y="901226"/>
            <a:ext cx="244536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239930" y="1522407"/>
            <a:ext cx="2445369"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Fjármála- og þjónustusvið</a:t>
            </a:r>
          </a:p>
          <a:p>
            <a:pPr algn="ctr"/>
            <a:r>
              <a:rPr lang="is-IS" sz="1200" b="1" dirty="0">
                <a:solidFill>
                  <a:schemeClr val="bg1"/>
                </a:solidFill>
              </a:rPr>
              <a:t>Sviðsstjóri</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2691"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3415284" y="2261003"/>
            <a:ext cx="61347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4EAC2F6-0A20-4CF6-B5E0-42C1C82783D9}"/>
              </a:ext>
            </a:extLst>
          </p:cNvPr>
          <p:cNvSpPr/>
          <p:nvPr/>
        </p:nvSpPr>
        <p:spPr>
          <a:xfrm>
            <a:off x="4178533" y="6191186"/>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18" name="Rectangle 17">
            <a:extLst>
              <a:ext uri="{FF2B5EF4-FFF2-40B4-BE49-F238E27FC236}">
                <a16:creationId xmlns:a16="http://schemas.microsoft.com/office/drawing/2014/main" id="{836B5BCF-44EE-4F43-BE94-746E72344647}"/>
              </a:ext>
            </a:extLst>
          </p:cNvPr>
          <p:cNvSpPr/>
          <p:nvPr/>
        </p:nvSpPr>
        <p:spPr>
          <a:xfrm>
            <a:off x="0" y="163048"/>
            <a:ext cx="4308642" cy="75025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Fjármála- og þjónustusvið</a:t>
            </a:r>
            <a:endParaRPr lang="is-IS" sz="2800" b="1" dirty="0">
              <a:solidFill>
                <a:srgbClr val="FF0000"/>
              </a:solidFill>
            </a:endParaRPr>
          </a:p>
        </p:txBody>
      </p:sp>
      <p:cxnSp>
        <p:nvCxnSpPr>
          <p:cNvPr id="20" name="Straight Connector 19">
            <a:extLst>
              <a:ext uri="{FF2B5EF4-FFF2-40B4-BE49-F238E27FC236}">
                <a16:creationId xmlns:a16="http://schemas.microsoft.com/office/drawing/2014/main" id="{E23FC792-B1FD-4E1E-A7A3-586F2EF011F9}"/>
              </a:ext>
            </a:extLst>
          </p:cNvPr>
          <p:cNvCxnSpPr>
            <a:cxnSpLocks/>
          </p:cNvCxnSpPr>
          <p:nvPr/>
        </p:nvCxnSpPr>
        <p:spPr>
          <a:xfrm flipV="1">
            <a:off x="4976415" y="2262429"/>
            <a:ext cx="0" cy="54664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59C215-0575-405A-BD8F-D6B578E15465}"/>
              </a:ext>
            </a:extLst>
          </p:cNvPr>
          <p:cNvCxnSpPr>
            <a:cxnSpLocks/>
          </p:cNvCxnSpPr>
          <p:nvPr/>
        </p:nvCxnSpPr>
        <p:spPr>
          <a:xfrm flipV="1">
            <a:off x="3415284" y="2261003"/>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8CE9DDB5-F509-4CAE-9BD2-6A9DE95F45CA}"/>
              </a:ext>
            </a:extLst>
          </p:cNvPr>
          <p:cNvSpPr/>
          <p:nvPr/>
        </p:nvSpPr>
        <p:spPr>
          <a:xfrm>
            <a:off x="7349275" y="2620793"/>
            <a:ext cx="1440000" cy="348058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Þjónusta og stafræn þróun</a:t>
            </a:r>
          </a:p>
          <a:p>
            <a:pPr algn="ctr"/>
            <a:r>
              <a:rPr lang="is-IS" sz="1100" b="1" dirty="0">
                <a:solidFill>
                  <a:schemeClr val="tx2"/>
                </a:solidFill>
              </a:rPr>
              <a:t>Þjónustufulltrúar</a:t>
            </a:r>
          </a:p>
          <a:p>
            <a:pPr algn="ctr">
              <a:spcAft>
                <a:spcPts val="200"/>
              </a:spcAft>
            </a:pPr>
            <a:r>
              <a:rPr lang="is-IS" sz="1100" b="1" dirty="0">
                <a:solidFill>
                  <a:schemeClr val="tx2"/>
                </a:solidFill>
              </a:rPr>
              <a:t>Kerfisstjóri</a:t>
            </a:r>
          </a:p>
          <a:p>
            <a:pPr algn="ctr"/>
            <a:r>
              <a:rPr lang="is-IS" sz="1100" dirty="0">
                <a:solidFill>
                  <a:schemeClr val="tx2"/>
                </a:solidFill>
              </a:rPr>
              <a:t>Þjónustuver</a:t>
            </a:r>
          </a:p>
          <a:p>
            <a:pPr algn="ctr"/>
            <a:r>
              <a:rPr lang="is-IS" sz="1100" dirty="0">
                <a:solidFill>
                  <a:schemeClr val="tx2"/>
                </a:solidFill>
              </a:rPr>
              <a:t>Skjalastjórnun</a:t>
            </a:r>
          </a:p>
          <a:p>
            <a:pPr algn="ctr"/>
            <a:r>
              <a:rPr lang="is-IS" sz="1100" dirty="0">
                <a:solidFill>
                  <a:schemeClr val="tx2"/>
                </a:solidFill>
              </a:rPr>
              <a:t>Rafræn stjórnsýsla</a:t>
            </a:r>
          </a:p>
          <a:p>
            <a:pPr algn="ctr"/>
            <a:r>
              <a:rPr lang="is-IS" sz="1100">
                <a:solidFill>
                  <a:schemeClr val="tx2"/>
                </a:solidFill>
              </a:rPr>
              <a:t>Eyðublöð</a:t>
            </a:r>
            <a:endParaRPr lang="is-IS" sz="1100" dirty="0">
              <a:solidFill>
                <a:schemeClr val="tx2"/>
              </a:solidFill>
            </a:endParaRPr>
          </a:p>
          <a:p>
            <a:pPr algn="ctr"/>
            <a:r>
              <a:rPr lang="is-IS" sz="1100" dirty="0">
                <a:solidFill>
                  <a:schemeClr val="tx2"/>
                </a:solidFill>
              </a:rPr>
              <a:t>Þjónustuhönnun og notendaþjónusta</a:t>
            </a:r>
          </a:p>
          <a:p>
            <a:pPr algn="ctr"/>
            <a:r>
              <a:rPr lang="is-IS" sz="1100" dirty="0">
                <a:solidFill>
                  <a:schemeClr val="tx2"/>
                </a:solidFill>
              </a:rPr>
              <a:t>Umsjón og uppfærsla heimasíðu</a:t>
            </a:r>
          </a:p>
          <a:p>
            <a:pPr algn="ctr"/>
            <a:endParaRPr lang="is-IS" sz="1100" dirty="0">
              <a:solidFill>
                <a:schemeClr val="tx2"/>
              </a:solidFill>
            </a:endParaRPr>
          </a:p>
          <a:p>
            <a:pPr algn="ctr"/>
            <a:endParaRPr lang="is-IS" sz="1100" dirty="0">
              <a:solidFill>
                <a:schemeClr val="tx2"/>
              </a:solidFill>
            </a:endParaRPr>
          </a:p>
        </p:txBody>
      </p:sp>
      <p:cxnSp>
        <p:nvCxnSpPr>
          <p:cNvPr id="21" name="Straight Connector 20">
            <a:extLst>
              <a:ext uri="{FF2B5EF4-FFF2-40B4-BE49-F238E27FC236}">
                <a16:creationId xmlns:a16="http://schemas.microsoft.com/office/drawing/2014/main" id="{1C384AC2-3FEC-4709-9602-63115561A7D0}"/>
              </a:ext>
            </a:extLst>
          </p:cNvPr>
          <p:cNvCxnSpPr>
            <a:cxnSpLocks/>
          </p:cNvCxnSpPr>
          <p:nvPr/>
        </p:nvCxnSpPr>
        <p:spPr>
          <a:xfrm flipV="1">
            <a:off x="9535841" y="2262429"/>
            <a:ext cx="14230" cy="53648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464B756-2C9F-4CD3-BBF6-D79D69F9C14B}"/>
              </a:ext>
            </a:extLst>
          </p:cNvPr>
          <p:cNvSpPr/>
          <p:nvPr/>
        </p:nvSpPr>
        <p:spPr>
          <a:xfrm>
            <a:off x="8887669" y="2648996"/>
            <a:ext cx="1440000" cy="346923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Ferða- og markaðsmál</a:t>
            </a:r>
          </a:p>
          <a:p>
            <a:pPr algn="ctr"/>
            <a:r>
              <a:rPr lang="is-IS" sz="1100" b="1" dirty="0">
                <a:solidFill>
                  <a:schemeClr val="tx2"/>
                </a:solidFill>
              </a:rPr>
              <a:t>Verkefnastjóri</a:t>
            </a:r>
          </a:p>
          <a:p>
            <a:pPr algn="ctr"/>
            <a:r>
              <a:rPr lang="is-IS" sz="1100" b="1" dirty="0">
                <a:solidFill>
                  <a:schemeClr val="tx2"/>
                </a:solidFill>
              </a:rPr>
              <a:t>Vitavörður</a:t>
            </a:r>
          </a:p>
          <a:p>
            <a:pPr algn="ctr"/>
            <a:r>
              <a:rPr lang="is-IS" sz="1100" dirty="0">
                <a:solidFill>
                  <a:schemeClr val="tx2"/>
                </a:solidFill>
              </a:rPr>
              <a:t>Upplýsingamiðstöð</a:t>
            </a:r>
          </a:p>
          <a:p>
            <a:pPr algn="ctr"/>
            <a:r>
              <a:rPr lang="is-IS" sz="1100" dirty="0">
                <a:solidFill>
                  <a:schemeClr val="tx2"/>
                </a:solidFill>
              </a:rPr>
              <a:t>Akranesviti</a:t>
            </a:r>
          </a:p>
          <a:p>
            <a:pPr algn="ctr"/>
            <a:r>
              <a:rPr lang="is-IS" sz="1100" dirty="0">
                <a:solidFill>
                  <a:schemeClr val="tx2"/>
                </a:solidFill>
              </a:rPr>
              <a:t>Ferðaþjónusta</a:t>
            </a:r>
          </a:p>
          <a:p>
            <a:pPr algn="ctr"/>
            <a:r>
              <a:rPr lang="is-IS" sz="1100" dirty="0">
                <a:solidFill>
                  <a:schemeClr val="tx2"/>
                </a:solidFill>
              </a:rPr>
              <a:t>Guðlaug</a:t>
            </a:r>
          </a:p>
          <a:p>
            <a:pPr algn="ctr"/>
            <a:r>
              <a:rPr lang="is-IS" sz="1100" dirty="0">
                <a:solidFill>
                  <a:schemeClr val="tx2"/>
                </a:solidFill>
              </a:rPr>
              <a:t>Viðburðahald</a:t>
            </a:r>
          </a:p>
          <a:p>
            <a:pPr algn="ctr"/>
            <a:r>
              <a:rPr lang="is-IS" sz="1100" dirty="0">
                <a:solidFill>
                  <a:schemeClr val="tx2"/>
                </a:solidFill>
              </a:rPr>
              <a:t>Markaðsáætlun</a:t>
            </a:r>
          </a:p>
          <a:p>
            <a:pPr algn="ctr"/>
            <a:r>
              <a:rPr lang="is-IS" sz="1100" dirty="0">
                <a:solidFill>
                  <a:schemeClr val="tx2"/>
                </a:solidFill>
              </a:rPr>
              <a:t>Gerð markaðsefnis</a:t>
            </a:r>
          </a:p>
          <a:p>
            <a:pPr algn="ctr"/>
            <a:r>
              <a:rPr lang="is-IS" sz="1100" dirty="0">
                <a:solidFill>
                  <a:schemeClr val="tx2"/>
                </a:solidFill>
              </a:rPr>
              <a:t>Samfélagsmiðlar</a:t>
            </a:r>
          </a:p>
          <a:p>
            <a:pPr algn="ctr"/>
            <a:r>
              <a:rPr lang="is-IS" sz="1100" dirty="0">
                <a:solidFill>
                  <a:schemeClr val="tx2"/>
                </a:solidFill>
              </a:rPr>
              <a:t>Útgefið efni Kynningarmál</a:t>
            </a:r>
          </a:p>
          <a:p>
            <a:pPr algn="ctr"/>
            <a:r>
              <a:rPr lang="is-IS" sz="1100" dirty="0">
                <a:solidFill>
                  <a:schemeClr val="tx2"/>
                </a:solidFill>
              </a:rPr>
              <a:t>Samstarf</a:t>
            </a:r>
          </a:p>
          <a:p>
            <a:pPr algn="ctr"/>
            <a:endParaRPr lang="is-IS" sz="1400" dirty="0">
              <a:solidFill>
                <a:schemeClr val="tx2"/>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93455" y="2620793"/>
            <a:ext cx="1440000" cy="3511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Stjórnsýsla</a:t>
            </a:r>
          </a:p>
          <a:p>
            <a:pPr algn="ctr"/>
            <a:r>
              <a:rPr lang="is-IS" sz="1100" b="1" dirty="0">
                <a:solidFill>
                  <a:schemeClr val="tx2"/>
                </a:solidFill>
              </a:rPr>
              <a:t>Skjalastjóri- og persónuverndar-fulltrúi</a:t>
            </a:r>
          </a:p>
          <a:p>
            <a:pPr algn="ctr"/>
            <a:r>
              <a:rPr lang="is-IS" sz="1100" dirty="0">
                <a:solidFill>
                  <a:schemeClr val="tx2"/>
                </a:solidFill>
              </a:rPr>
              <a:t>Lögfræðileg málefni</a:t>
            </a:r>
          </a:p>
          <a:p>
            <a:pPr algn="ctr"/>
            <a:r>
              <a:rPr lang="is-IS" sz="1100" dirty="0">
                <a:solidFill>
                  <a:schemeClr val="tx2"/>
                </a:solidFill>
              </a:rPr>
              <a:t>Persónuvernd</a:t>
            </a:r>
          </a:p>
          <a:p>
            <a:pPr algn="ctr"/>
            <a:r>
              <a:rPr lang="is-IS" sz="1100" dirty="0">
                <a:solidFill>
                  <a:schemeClr val="tx2"/>
                </a:solidFill>
              </a:rPr>
              <a:t>Samningagerð</a:t>
            </a:r>
          </a:p>
          <a:p>
            <a:pPr algn="ctr"/>
            <a:r>
              <a:rPr lang="is-IS" sz="1100" dirty="0">
                <a:solidFill>
                  <a:schemeClr val="tx2"/>
                </a:solidFill>
              </a:rPr>
              <a:t>Reglur og samþykktir</a:t>
            </a:r>
          </a:p>
          <a:p>
            <a:pPr algn="ctr"/>
            <a:r>
              <a:rPr lang="is-IS" sz="1100" dirty="0">
                <a:solidFill>
                  <a:schemeClr val="tx2"/>
                </a:solidFill>
              </a:rPr>
              <a:t>Verkferlar og gæði</a:t>
            </a: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320A4436-A73B-4CB3-99CF-52C958BF2BF5}"/>
              </a:ext>
            </a:extLst>
          </p:cNvPr>
          <p:cNvSpPr/>
          <p:nvPr/>
        </p:nvSpPr>
        <p:spPr>
          <a:xfrm>
            <a:off x="4256415" y="2632853"/>
            <a:ext cx="1440000" cy="35239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400" dirty="0">
                <a:solidFill>
                  <a:schemeClr val="tx2"/>
                </a:solidFill>
              </a:rPr>
              <a:t>Fjármál og laun</a:t>
            </a:r>
          </a:p>
          <a:p>
            <a:pPr algn="ctr"/>
            <a:r>
              <a:rPr lang="is-IS" sz="1100" b="1" dirty="0">
                <a:solidFill>
                  <a:schemeClr val="tx2"/>
                </a:solidFill>
              </a:rPr>
              <a:t>Deildarstjóri</a:t>
            </a:r>
          </a:p>
          <a:p>
            <a:pPr algn="ctr"/>
            <a:r>
              <a:rPr lang="is-IS" sz="1100" b="1" dirty="0">
                <a:solidFill>
                  <a:schemeClr val="tx2"/>
                </a:solidFill>
              </a:rPr>
              <a:t>Fjárreiðufulltrúi</a:t>
            </a:r>
          </a:p>
          <a:p>
            <a:pPr algn="ctr"/>
            <a:r>
              <a:rPr lang="is-IS" sz="1100" b="1" dirty="0">
                <a:solidFill>
                  <a:schemeClr val="tx2"/>
                </a:solidFill>
                <a:cs typeface="Calibri"/>
              </a:rPr>
              <a:t>Launafulltrúar</a:t>
            </a:r>
          </a:p>
          <a:p>
            <a:pPr algn="ctr"/>
            <a:r>
              <a:rPr lang="is-IS" sz="1100" dirty="0">
                <a:solidFill>
                  <a:schemeClr val="tx2"/>
                </a:solidFill>
              </a:rPr>
              <a:t>Fjárhagsáætlun</a:t>
            </a:r>
            <a:endParaRPr lang="is-IS" sz="1100" dirty="0">
              <a:solidFill>
                <a:schemeClr val="tx2"/>
              </a:solidFill>
              <a:cs typeface="Calibri"/>
            </a:endParaRPr>
          </a:p>
          <a:p>
            <a:pPr algn="ctr"/>
            <a:r>
              <a:rPr lang="is-IS" sz="1100" dirty="0">
                <a:solidFill>
                  <a:schemeClr val="tx2"/>
                </a:solidFill>
              </a:rPr>
              <a:t>Ársreikningur</a:t>
            </a:r>
          </a:p>
          <a:p>
            <a:pPr algn="ctr"/>
            <a:r>
              <a:rPr lang="is-IS" sz="1100" dirty="0">
                <a:solidFill>
                  <a:schemeClr val="tx2"/>
                </a:solidFill>
                <a:cs typeface="Calibri"/>
              </a:rPr>
              <a:t>Mánaðaruppgjör</a:t>
            </a:r>
          </a:p>
          <a:p>
            <a:pPr algn="ctr"/>
            <a:r>
              <a:rPr lang="is-IS" sz="1100" dirty="0">
                <a:solidFill>
                  <a:schemeClr val="tx2"/>
                </a:solidFill>
              </a:rPr>
              <a:t>Fjárreiður og greiðslur</a:t>
            </a:r>
          </a:p>
          <a:p>
            <a:pPr algn="ctr"/>
            <a:r>
              <a:rPr lang="is-IS" sz="1100" dirty="0">
                <a:solidFill>
                  <a:schemeClr val="tx2"/>
                </a:solidFill>
              </a:rPr>
              <a:t>Innheimta</a:t>
            </a:r>
            <a:endParaRPr lang="is-IS" sz="1100" dirty="0">
              <a:solidFill>
                <a:schemeClr val="tx2"/>
              </a:solidFill>
              <a:cs typeface="Calibri"/>
            </a:endParaRPr>
          </a:p>
          <a:p>
            <a:pPr algn="ctr"/>
            <a:r>
              <a:rPr lang="is-IS" sz="1100" dirty="0">
                <a:solidFill>
                  <a:schemeClr val="tx2"/>
                </a:solidFill>
              </a:rPr>
              <a:t>Gjaldskrár</a:t>
            </a:r>
            <a:endParaRPr lang="is-IS" sz="1100" dirty="0">
              <a:solidFill>
                <a:schemeClr val="tx2"/>
              </a:solidFill>
              <a:cs typeface="Calibri"/>
            </a:endParaRPr>
          </a:p>
          <a:p>
            <a:pPr algn="ctr"/>
            <a:r>
              <a:rPr lang="is-IS" sz="1100" dirty="0">
                <a:solidFill>
                  <a:schemeClr val="tx2"/>
                </a:solidFill>
              </a:rPr>
              <a:t>Opið bókhald</a:t>
            </a:r>
            <a:endParaRPr lang="is-IS" sz="1100" dirty="0">
              <a:solidFill>
                <a:schemeClr val="tx2"/>
              </a:solidFill>
              <a:cs typeface="Calibri"/>
            </a:endParaRPr>
          </a:p>
          <a:p>
            <a:pPr algn="ctr"/>
            <a:r>
              <a:rPr lang="is-IS" sz="1100" dirty="0">
                <a:solidFill>
                  <a:schemeClr val="tx2"/>
                </a:solidFill>
              </a:rPr>
              <a:t>Launavinnsla</a:t>
            </a:r>
          </a:p>
          <a:p>
            <a:pPr algn="ctr"/>
            <a:r>
              <a:rPr lang="is-IS" sz="1100" dirty="0">
                <a:solidFill>
                  <a:schemeClr val="tx2"/>
                </a:solidFill>
              </a:rPr>
              <a:t>Launagreiningar</a:t>
            </a:r>
          </a:p>
          <a:p>
            <a:pPr algn="ctr"/>
            <a:r>
              <a:rPr lang="is-IS" sz="1100" dirty="0">
                <a:solidFill>
                  <a:schemeClr val="tx2"/>
                </a:solidFill>
              </a:rPr>
              <a:t>Ráðgjöf um kjarasamninga</a:t>
            </a:r>
          </a:p>
          <a:p>
            <a:pPr algn="ctr"/>
            <a:endParaRPr lang="is-IS" sz="1100" dirty="0">
              <a:solidFill>
                <a:schemeClr val="tx2"/>
              </a:solidFill>
              <a:cs typeface="Calibri"/>
            </a:endParaRPr>
          </a:p>
        </p:txBody>
      </p:sp>
      <p:sp>
        <p:nvSpPr>
          <p:cNvPr id="31" name="Rectangle: Rounded Corners 30">
            <a:extLst>
              <a:ext uri="{FF2B5EF4-FFF2-40B4-BE49-F238E27FC236}">
                <a16:creationId xmlns:a16="http://schemas.microsoft.com/office/drawing/2014/main" id="{31B73B40-85F0-4286-B84D-AE29E512E008}"/>
              </a:ext>
            </a:extLst>
          </p:cNvPr>
          <p:cNvSpPr/>
          <p:nvPr/>
        </p:nvSpPr>
        <p:spPr>
          <a:xfrm>
            <a:off x="5800663" y="2608100"/>
            <a:ext cx="1440000" cy="353731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Reikningshald og greiningar</a:t>
            </a:r>
            <a:endParaRPr lang="is-IS" sz="1100" b="1" dirty="0">
              <a:solidFill>
                <a:schemeClr val="tx2"/>
              </a:solidFill>
            </a:endParaRPr>
          </a:p>
          <a:p>
            <a:pPr algn="ctr"/>
            <a:r>
              <a:rPr lang="is-IS" sz="1100" b="1" dirty="0">
                <a:solidFill>
                  <a:schemeClr val="tx2"/>
                </a:solidFill>
              </a:rPr>
              <a:t>Deildarstjóri</a:t>
            </a:r>
          </a:p>
          <a:p>
            <a:pPr algn="ctr"/>
            <a:r>
              <a:rPr lang="is-IS" sz="1100" b="1" dirty="0">
                <a:solidFill>
                  <a:schemeClr val="tx2"/>
                </a:solidFill>
              </a:rPr>
              <a:t>Bókarar</a:t>
            </a:r>
          </a:p>
          <a:p>
            <a:pPr algn="ctr"/>
            <a:r>
              <a:rPr lang="is-IS" sz="1100" dirty="0">
                <a:solidFill>
                  <a:schemeClr val="tx2"/>
                </a:solidFill>
              </a:rPr>
              <a:t>Greiningar og mælingar</a:t>
            </a:r>
          </a:p>
          <a:p>
            <a:pPr algn="ctr"/>
            <a:r>
              <a:rPr lang="is-IS" sz="1100" dirty="0">
                <a:solidFill>
                  <a:schemeClr val="tx2"/>
                </a:solidFill>
              </a:rPr>
              <a:t>Kostnaðareftirlit</a:t>
            </a:r>
          </a:p>
          <a:p>
            <a:pPr algn="ctr"/>
            <a:r>
              <a:rPr lang="is-IS" sz="1100" dirty="0">
                <a:solidFill>
                  <a:schemeClr val="tx2"/>
                </a:solidFill>
              </a:rPr>
              <a:t>Eftirlit með samningum</a:t>
            </a:r>
          </a:p>
          <a:p>
            <a:pPr algn="ctr"/>
            <a:r>
              <a:rPr lang="is-IS" sz="1100" dirty="0">
                <a:solidFill>
                  <a:schemeClr val="tx2"/>
                </a:solidFill>
              </a:rPr>
              <a:t>Skýrslugerð</a:t>
            </a:r>
          </a:p>
          <a:p>
            <a:pPr algn="ctr"/>
            <a:r>
              <a:rPr lang="is-IS" sz="1100" dirty="0">
                <a:solidFill>
                  <a:schemeClr val="tx2"/>
                </a:solidFill>
                <a:cs typeface="Calibri"/>
              </a:rPr>
              <a:t>Innkaupamál og innkaupastefna</a:t>
            </a:r>
          </a:p>
          <a:p>
            <a:pPr algn="ctr"/>
            <a:r>
              <a:rPr lang="is-IS" sz="1100" dirty="0">
                <a:solidFill>
                  <a:schemeClr val="tx2"/>
                </a:solidFill>
                <a:cs typeface="Calibri"/>
              </a:rPr>
              <a:t>Bókhald</a:t>
            </a:r>
          </a:p>
          <a:p>
            <a:pPr algn="ctr"/>
            <a:r>
              <a:rPr lang="is-IS" sz="1100" dirty="0">
                <a:solidFill>
                  <a:schemeClr val="tx2"/>
                </a:solidFill>
                <a:cs typeface="Calibri"/>
              </a:rPr>
              <a:t>Móttaka reikninga</a:t>
            </a:r>
          </a:p>
          <a:p>
            <a:pPr algn="ctr"/>
            <a:r>
              <a:rPr lang="is-IS" sz="1100" dirty="0">
                <a:solidFill>
                  <a:schemeClr val="tx2"/>
                </a:solidFill>
                <a:cs typeface="Calibri"/>
              </a:rPr>
              <a:t>Stuðningur ársuppgjör og fjárhagsáætlun</a:t>
            </a: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7472890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122513C-6761-4912-8648-6C3F22405595}"/>
              </a:ext>
            </a:extLst>
          </p:cNvPr>
          <p:cNvCxnSpPr>
            <a:cxnSpLocks/>
          </p:cNvCxnSpPr>
          <p:nvPr/>
        </p:nvCxnSpPr>
        <p:spPr>
          <a:xfrm flipV="1">
            <a:off x="4924562" y="2637447"/>
            <a:ext cx="0" cy="7839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62ECDE-9B8F-420F-A162-D696F65E74C2}"/>
              </a:ext>
            </a:extLst>
          </p:cNvPr>
          <p:cNvCxnSpPr>
            <a:cxnSpLocks/>
          </p:cNvCxnSpPr>
          <p:nvPr/>
        </p:nvCxnSpPr>
        <p:spPr>
          <a:xfrm flipV="1">
            <a:off x="7915852" y="2637457"/>
            <a:ext cx="0" cy="5625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5247F5-63C8-4569-9635-795B0FAE0609}"/>
              </a:ext>
            </a:extLst>
          </p:cNvPr>
          <p:cNvCxnSpPr>
            <a:cxnSpLocks/>
            <a:stCxn id="44" idx="0"/>
            <a:endCxn id="10" idx="2"/>
          </p:cNvCxnSpPr>
          <p:nvPr/>
        </p:nvCxnSpPr>
        <p:spPr>
          <a:xfrm flipH="1" flipV="1">
            <a:off x="6468185" y="1772808"/>
            <a:ext cx="6402" cy="11757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7304983" y="2927583"/>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Atvinnuþróun</a:t>
            </a:r>
          </a:p>
          <a:p>
            <a:pPr algn="ctr"/>
            <a:r>
              <a:rPr lang="is-IS" sz="1100" dirty="0">
                <a:solidFill>
                  <a:schemeClr val="tx2"/>
                </a:solidFill>
              </a:rPr>
              <a:t>Atvinnumál</a:t>
            </a:r>
          </a:p>
          <a:p>
            <a:pPr algn="ctr"/>
            <a:r>
              <a:rPr lang="is-IS" sz="1100" dirty="0">
                <a:solidFill>
                  <a:schemeClr val="tx2"/>
                </a:solidFill>
              </a:rPr>
              <a:t>Samstarf við Þróunarfélögin Breið og Grundartangi</a:t>
            </a:r>
          </a:p>
          <a:p>
            <a:pPr algn="ctr"/>
            <a:endParaRPr lang="is-IS" sz="1100" dirty="0">
              <a:solidFill>
                <a:schemeClr val="tx2"/>
              </a:solidFill>
            </a:endParaRPr>
          </a:p>
          <a:p>
            <a:pPr algn="ctr"/>
            <a:endParaRPr lang="is-IS" sz="12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371593" y="126904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6583832"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4924562" y="2637447"/>
            <a:ext cx="2991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6EA32DE-A2C2-4329-B410-2C20E83DB6E5}"/>
              </a:ext>
            </a:extLst>
          </p:cNvPr>
          <p:cNvSpPr/>
          <p:nvPr/>
        </p:nvSpPr>
        <p:spPr>
          <a:xfrm>
            <a:off x="5754587" y="2948589"/>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Verkefnastofa</a:t>
            </a:r>
          </a:p>
          <a:p>
            <a:pPr algn="ctr">
              <a:spcAft>
                <a:spcPts val="200"/>
              </a:spcAft>
            </a:pPr>
            <a:r>
              <a:rPr lang="is-IS" sz="1100" b="1" dirty="0">
                <a:solidFill>
                  <a:schemeClr val="tx2"/>
                </a:solidFill>
              </a:rPr>
              <a:t>Verkefnastjóri</a:t>
            </a:r>
          </a:p>
          <a:p>
            <a:pPr algn="ctr"/>
            <a:r>
              <a:rPr lang="is-IS" sz="1100" dirty="0">
                <a:solidFill>
                  <a:schemeClr val="tx2"/>
                </a:solidFill>
              </a:rPr>
              <a:t>Verkefnastýring</a:t>
            </a:r>
          </a:p>
          <a:p>
            <a:pPr algn="ctr"/>
            <a:r>
              <a:rPr lang="is-IS" sz="1100" dirty="0">
                <a:solidFill>
                  <a:schemeClr val="tx2"/>
                </a:solidFill>
              </a:rPr>
              <a:t>Uppbygging á þverfaglegu samstarfi </a:t>
            </a:r>
          </a:p>
          <a:p>
            <a:pPr algn="ctr"/>
            <a:r>
              <a:rPr lang="is-IS" sz="1100" dirty="0">
                <a:solidFill>
                  <a:schemeClr val="tx2"/>
                </a:solidFill>
              </a:rPr>
              <a:t>Samhæfð stýring verkefna</a:t>
            </a:r>
          </a:p>
          <a:p>
            <a:pPr algn="ctr"/>
            <a:r>
              <a:rPr lang="is-IS" sz="1100" dirty="0">
                <a:solidFill>
                  <a:schemeClr val="tx2"/>
                </a:solidFill>
              </a:rPr>
              <a:t>Áhættu og fráviksgreiningar</a:t>
            </a:r>
          </a:p>
          <a:p>
            <a:pPr algn="ctr"/>
            <a:r>
              <a:rPr lang="is-IS" sz="1100" dirty="0">
                <a:solidFill>
                  <a:schemeClr val="tx2"/>
                </a:solidFill>
              </a:rPr>
              <a:t>Gerð tíma- og kostnaðaráætlana</a:t>
            </a:r>
          </a:p>
          <a:p>
            <a:pPr algn="ctr"/>
            <a:r>
              <a:rPr lang="is-IS" sz="1100" dirty="0">
                <a:solidFill>
                  <a:schemeClr val="tx2"/>
                </a:solidFill>
              </a:rPr>
              <a:t>Árangursmælingar</a:t>
            </a:r>
          </a:p>
          <a:p>
            <a:pPr algn="ctr"/>
            <a:r>
              <a:rPr lang="is-IS" sz="1100" dirty="0">
                <a:solidFill>
                  <a:schemeClr val="tx2"/>
                </a:solidFill>
              </a:rPr>
              <a:t>Sérlegur stuðningur við verkefni og teymi</a:t>
            </a:r>
          </a:p>
          <a:p>
            <a:pPr algn="ctr"/>
            <a:r>
              <a:rPr lang="is-IS" sz="1100" dirty="0">
                <a:solidFill>
                  <a:schemeClr val="tx2"/>
                </a:solidFill>
              </a:rPr>
              <a:t>Miðlun þekkingar og reynslu</a:t>
            </a:r>
          </a:p>
          <a:p>
            <a:pPr algn="ctr"/>
            <a:endParaRPr lang="is-IS" sz="1100" dirty="0">
              <a:solidFill>
                <a:schemeClr val="tx2"/>
              </a:solidFill>
            </a:endParaRPr>
          </a:p>
          <a:p>
            <a:pPr algn="ctr"/>
            <a:endParaRPr lang="is-IS" sz="1000" dirty="0">
              <a:solidFill>
                <a:schemeClr val="tx2"/>
              </a:solidFill>
            </a:endParaRPr>
          </a:p>
        </p:txBody>
      </p:sp>
      <p:sp>
        <p:nvSpPr>
          <p:cNvPr id="27" name="Rectangle: Rounded Corners 26">
            <a:extLst>
              <a:ext uri="{FF2B5EF4-FFF2-40B4-BE49-F238E27FC236}">
                <a16:creationId xmlns:a16="http://schemas.microsoft.com/office/drawing/2014/main" id="{63F347CE-6696-43D4-8FFC-0189BC89E293}"/>
              </a:ext>
            </a:extLst>
          </p:cNvPr>
          <p:cNvSpPr/>
          <p:nvPr/>
        </p:nvSpPr>
        <p:spPr>
          <a:xfrm>
            <a:off x="5371593" y="184547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a:solidFill>
                  <a:schemeClr val="bg1"/>
                </a:solidFill>
              </a:rPr>
              <a:t>Bæjarstjóri</a:t>
            </a:r>
          </a:p>
        </p:txBody>
      </p:sp>
      <p:sp>
        <p:nvSpPr>
          <p:cNvPr id="35" name="Rectangle: Rounded Corners 34">
            <a:extLst>
              <a:ext uri="{FF2B5EF4-FFF2-40B4-BE49-F238E27FC236}">
                <a16:creationId xmlns:a16="http://schemas.microsoft.com/office/drawing/2014/main" id="{EF8AAF9A-1858-446F-848F-EB8AD42348BF}"/>
              </a:ext>
            </a:extLst>
          </p:cNvPr>
          <p:cNvSpPr/>
          <p:nvPr/>
        </p:nvSpPr>
        <p:spPr>
          <a:xfrm>
            <a:off x="4120021" y="621495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30" name="Rectangle 29">
            <a:extLst>
              <a:ext uri="{FF2B5EF4-FFF2-40B4-BE49-F238E27FC236}">
                <a16:creationId xmlns:a16="http://schemas.microsoft.com/office/drawing/2014/main" id="{0EBB22D8-E90B-48EE-9ED6-F106A0A045BD}"/>
              </a:ext>
            </a:extLst>
          </p:cNvPr>
          <p:cNvSpPr/>
          <p:nvPr/>
        </p:nvSpPr>
        <p:spPr>
          <a:xfrm>
            <a:off x="0" y="139282"/>
            <a:ext cx="5117461" cy="106627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Mannauðsmál</a:t>
            </a:r>
          </a:p>
          <a:p>
            <a:r>
              <a:rPr lang="is-IS" sz="2800" b="1" dirty="0">
                <a:solidFill>
                  <a:schemeClr val="tx2"/>
                </a:solidFill>
              </a:rPr>
              <a:t>Verkefnastofa</a:t>
            </a:r>
          </a:p>
        </p:txBody>
      </p:sp>
      <p:sp>
        <p:nvSpPr>
          <p:cNvPr id="33" name="Rectangle: Rounded Corners 32">
            <a:extLst>
              <a:ext uri="{FF2B5EF4-FFF2-40B4-BE49-F238E27FC236}">
                <a16:creationId xmlns:a16="http://schemas.microsoft.com/office/drawing/2014/main" id="{C524ED7F-DA81-44E3-973E-80B72147E61C}"/>
              </a:ext>
            </a:extLst>
          </p:cNvPr>
          <p:cNvSpPr/>
          <p:nvPr/>
        </p:nvSpPr>
        <p:spPr>
          <a:xfrm>
            <a:off x="4199852" y="2947872"/>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b="1" dirty="0">
                <a:solidFill>
                  <a:schemeClr val="tx2"/>
                </a:solidFill>
              </a:rPr>
              <a:t>Mannauðsmál</a:t>
            </a:r>
          </a:p>
          <a:p>
            <a:pPr algn="ctr"/>
            <a:r>
              <a:rPr lang="is-IS" sz="1100" b="1" dirty="0">
                <a:solidFill>
                  <a:schemeClr val="tx2"/>
                </a:solidFill>
              </a:rPr>
              <a:t>Mannauðsstjóri</a:t>
            </a:r>
          </a:p>
          <a:p>
            <a:pPr algn="ctr"/>
            <a:r>
              <a:rPr lang="is-IS" sz="1100" dirty="0">
                <a:solidFill>
                  <a:schemeClr val="tx2"/>
                </a:solidFill>
              </a:rPr>
              <a:t>Mannauðsmál</a:t>
            </a:r>
          </a:p>
          <a:p>
            <a:pPr algn="ctr"/>
            <a:r>
              <a:rPr lang="is-IS" sz="1100" dirty="0">
                <a:solidFill>
                  <a:schemeClr val="tx2"/>
                </a:solidFill>
              </a:rPr>
              <a:t>Jafnréttismál</a:t>
            </a:r>
          </a:p>
          <a:p>
            <a:pPr algn="ctr"/>
            <a:r>
              <a:rPr lang="is-IS" sz="1100" dirty="0">
                <a:solidFill>
                  <a:schemeClr val="tx2"/>
                </a:solidFill>
              </a:rPr>
              <a:t>Jafnlaunavottun</a:t>
            </a:r>
          </a:p>
          <a:p>
            <a:pPr algn="ctr"/>
            <a:r>
              <a:rPr lang="is-IS" sz="1100" dirty="0">
                <a:solidFill>
                  <a:schemeClr val="tx2"/>
                </a:solidFill>
              </a:rPr>
              <a:t>Starfsmatskerfi</a:t>
            </a:r>
          </a:p>
          <a:p>
            <a:pPr algn="ctr"/>
            <a:r>
              <a:rPr lang="is-IS" sz="1100" dirty="0">
                <a:solidFill>
                  <a:schemeClr val="tx2"/>
                </a:solidFill>
              </a:rPr>
              <a:t>Ráðningarkerfi og ráðningar</a:t>
            </a:r>
          </a:p>
          <a:p>
            <a:pPr algn="ctr"/>
            <a:r>
              <a:rPr lang="is-IS" sz="1100" dirty="0">
                <a:solidFill>
                  <a:schemeClr val="tx2"/>
                </a:solidFill>
              </a:rPr>
              <a:t>Ráðgjöf vegna kjarasamninga</a:t>
            </a:r>
          </a:p>
          <a:p>
            <a:pPr algn="ctr"/>
            <a:r>
              <a:rPr lang="is-IS" sz="1100" dirty="0">
                <a:solidFill>
                  <a:schemeClr val="tx2"/>
                </a:solidFill>
              </a:rPr>
              <a:t>Greiningar</a:t>
            </a:r>
          </a:p>
          <a:p>
            <a:pPr algn="ctr"/>
            <a:r>
              <a:rPr lang="is-IS" sz="1100" dirty="0">
                <a:solidFill>
                  <a:schemeClr val="tx2"/>
                </a:solidFill>
              </a:rPr>
              <a:t>Starfsáætlanir</a:t>
            </a:r>
          </a:p>
          <a:p>
            <a:pPr algn="ctr"/>
            <a:r>
              <a:rPr lang="is-IS" sz="1100" dirty="0">
                <a:solidFill>
                  <a:schemeClr val="tx2"/>
                </a:solidFill>
              </a:rPr>
              <a:t>Símenntun</a:t>
            </a:r>
          </a:p>
          <a:p>
            <a:pPr algn="ctr"/>
            <a:r>
              <a:rPr lang="is-IS" sz="1100" dirty="0">
                <a:solidFill>
                  <a:schemeClr val="tx2"/>
                </a:solidFill>
              </a:rPr>
              <a:t>Starfsþróun</a:t>
            </a:r>
          </a:p>
          <a:p>
            <a:pPr algn="ctr"/>
            <a:r>
              <a:rPr lang="is-IS" sz="1100" dirty="0">
                <a:solidFill>
                  <a:schemeClr val="tx2"/>
                </a:solidFill>
              </a:rPr>
              <a:t>Gæðamál</a:t>
            </a:r>
          </a:p>
          <a:p>
            <a:pPr algn="ctr"/>
            <a:r>
              <a:rPr lang="is-IS" sz="1100" dirty="0">
                <a:solidFill>
                  <a:schemeClr val="tx2"/>
                </a:solidFill>
              </a:rPr>
              <a:t>Vinnuvernd- </a:t>
            </a:r>
            <a:r>
              <a:rPr lang="is-IS" sz="1100">
                <a:solidFill>
                  <a:schemeClr val="tx2"/>
                </a:solidFill>
              </a:rPr>
              <a:t>og öryggismál</a:t>
            </a:r>
            <a:endParaRPr lang="is-IS" sz="1100" dirty="0">
              <a:solidFill>
                <a:schemeClr val="tx2"/>
              </a:solidFill>
            </a:endParaRPr>
          </a:p>
          <a:p>
            <a:pPr algn="ctr"/>
            <a:endParaRPr lang="is-IS" sz="1100" dirty="0">
              <a:solidFill>
                <a:schemeClr val="tx2"/>
              </a:solidFill>
            </a:endParaRPr>
          </a:p>
          <a:p>
            <a:pPr algn="ctr"/>
            <a:endParaRPr lang="is-IS" sz="1200" dirty="0">
              <a:solidFill>
                <a:schemeClr val="tx2"/>
              </a:solidFill>
            </a:endParaRPr>
          </a:p>
        </p:txBody>
      </p:sp>
    </p:spTree>
    <p:extLst>
      <p:ext uri="{BB962C8B-B14F-4D97-AF65-F5344CB8AC3E}">
        <p14:creationId xmlns:p14="http://schemas.microsoft.com/office/powerpoint/2010/main" val="120317289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a:xfrm>
            <a:off x="74720" y="436146"/>
            <a:ext cx="10515600" cy="1148009"/>
          </a:xfrm>
        </p:spPr>
        <p:txBody>
          <a:bodyPr/>
          <a:lstStyle/>
          <a:p>
            <a:r>
              <a:rPr lang="is-IS">
                <a:solidFill>
                  <a:schemeClr val="tx2">
                    <a:lumMod val="75000"/>
                  </a:schemeClr>
                </a:solidFill>
              </a:rPr>
              <a:t>NÆSTU SKREF</a:t>
            </a:r>
            <a:endParaRPr lang="en-US">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513183" y="1491151"/>
            <a:ext cx="10947990" cy="5449976"/>
          </a:xfrm>
        </p:spPr>
        <p:txBody>
          <a:bodyPr>
            <a:normAutofit/>
          </a:bodyPr>
          <a:lstStyle/>
          <a:p>
            <a:pPr lvl="1">
              <a:lnSpc>
                <a:spcPct val="150000"/>
              </a:lnSpc>
            </a:pPr>
            <a:r>
              <a:rPr lang="is-IS" sz="2800" dirty="0">
                <a:latin typeface="Calibri" panose="020F0502020204030204" pitchFamily="34" charset="0"/>
                <a:cs typeface="Times New Roman" panose="02020603050405020304" pitchFamily="18" charset="0"/>
              </a:rPr>
              <a:t>Kynning á stjórnkerfisbreytingum stjórnendum og fyrir starfsfólki sem fyrir breytingunnni verður (11.-22. apríl).</a:t>
            </a:r>
          </a:p>
          <a:p>
            <a:pPr lvl="1">
              <a:lnSpc>
                <a:spcPct val="150000"/>
              </a:lnSpc>
            </a:pPr>
            <a:r>
              <a:rPr lang="is-IS" sz="2800" dirty="0">
                <a:latin typeface="Calibri" panose="020F0502020204030204" pitchFamily="34" charset="0"/>
                <a:cs typeface="Times New Roman" panose="02020603050405020304" pitchFamily="18" charset="0"/>
              </a:rPr>
              <a:t>Fyrri umræða fer fram þann 26.  apríl næstkomandi. </a:t>
            </a:r>
          </a:p>
          <a:p>
            <a:pPr lvl="1">
              <a:lnSpc>
                <a:spcPct val="150000"/>
              </a:lnSpc>
            </a:pPr>
            <a:r>
              <a:rPr lang="is-IS" sz="2800" dirty="0">
                <a:latin typeface="Calibri" panose="020F0502020204030204" pitchFamily="34" charset="0"/>
                <a:cs typeface="Times New Roman" panose="02020603050405020304" pitchFamily="18" charset="0"/>
              </a:rPr>
              <a:t>Breytingar á bæjarmálasamþykkt.</a:t>
            </a:r>
          </a:p>
          <a:p>
            <a:pPr lvl="1">
              <a:lnSpc>
                <a:spcPct val="150000"/>
              </a:lnSpc>
            </a:pPr>
            <a:r>
              <a:rPr lang="is-IS" sz="2800" dirty="0">
                <a:latin typeface="Calibri" panose="020F0502020204030204" pitchFamily="34" charset="0"/>
                <a:cs typeface="Times New Roman" panose="02020603050405020304" pitchFamily="18" charset="0"/>
              </a:rPr>
              <a:t>Síðari umræða fer fram þann 10. maí. </a:t>
            </a:r>
          </a:p>
        </p:txBody>
      </p:sp>
      <p:pic>
        <p:nvPicPr>
          <p:cNvPr id="5" name="Picture 4">
            <a:extLst>
              <a:ext uri="{FF2B5EF4-FFF2-40B4-BE49-F238E27FC236}">
                <a16:creationId xmlns:a16="http://schemas.microsoft.com/office/drawing/2014/main" id="{D32C3D0C-CB50-4B3E-BE57-FC1329E75E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3528065" y="702321"/>
            <a:ext cx="615657" cy="615657"/>
          </a:xfrm>
          <a:prstGeom prst="rect">
            <a:avLst/>
          </a:prstGeom>
        </p:spPr>
      </p:pic>
      <p:pic>
        <p:nvPicPr>
          <p:cNvPr id="8" name="Picture 7">
            <a:extLst>
              <a:ext uri="{FF2B5EF4-FFF2-40B4-BE49-F238E27FC236}">
                <a16:creationId xmlns:a16="http://schemas.microsoft.com/office/drawing/2014/main" id="{8756551F-AA62-44AE-B660-355D4C8D84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4193650" y="702320"/>
            <a:ext cx="615657" cy="615657"/>
          </a:xfrm>
          <a:prstGeom prst="rect">
            <a:avLst/>
          </a:prstGeom>
        </p:spPr>
      </p:pic>
      <p:pic>
        <p:nvPicPr>
          <p:cNvPr id="9" name="Picture 8">
            <a:extLst>
              <a:ext uri="{FF2B5EF4-FFF2-40B4-BE49-F238E27FC236}">
                <a16:creationId xmlns:a16="http://schemas.microsoft.com/office/drawing/2014/main" id="{DDC02399-A96E-4727-A564-E4E1489C36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209785">
            <a:off x="4859235" y="702319"/>
            <a:ext cx="615657" cy="615657"/>
          </a:xfrm>
          <a:prstGeom prst="rect">
            <a:avLst/>
          </a:prstGeom>
        </p:spPr>
      </p:pic>
    </p:spTree>
    <p:extLst>
      <p:ext uri="{BB962C8B-B14F-4D97-AF65-F5344CB8AC3E}">
        <p14:creationId xmlns:p14="http://schemas.microsoft.com/office/powerpoint/2010/main" val="360948628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D04CA-8FE7-4883-AACD-20866337449E}"/>
              </a:ext>
            </a:extLst>
          </p:cNvPr>
          <p:cNvSpPr>
            <a:spLocks noGrp="1"/>
          </p:cNvSpPr>
          <p:nvPr>
            <p:ph type="ctrTitle"/>
          </p:nvPr>
        </p:nvSpPr>
        <p:spPr>
          <a:xfrm>
            <a:off x="1524003" y="1999615"/>
            <a:ext cx="9144000" cy="2764028"/>
          </a:xfrm>
        </p:spPr>
        <p:txBody>
          <a:bodyPr anchor="ctr">
            <a:normAutofit/>
          </a:bodyPr>
          <a:lstStyle/>
          <a:p>
            <a:r>
              <a:rPr lang="is-IS" sz="7200"/>
              <a:t>Takk fyrir</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8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p:txBody>
          <a:bodyPr>
            <a:normAutofit/>
          </a:bodyPr>
          <a:lstStyle/>
          <a:p>
            <a:r>
              <a:rPr lang="is-IS" dirty="0">
                <a:solidFill>
                  <a:schemeClr val="tx2">
                    <a:lumMod val="75000"/>
                  </a:schemeClr>
                </a:solidFill>
              </a:rPr>
              <a:t>Skipuritsbreytingar í lok árs 2020</a:t>
            </a:r>
            <a:br>
              <a:rPr lang="is-IS" dirty="0">
                <a:solidFill>
                  <a:schemeClr val="tx2">
                    <a:lumMod val="75000"/>
                  </a:schemeClr>
                </a:solidFill>
              </a:rPr>
            </a:br>
            <a:r>
              <a:rPr lang="is-IS" sz="1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Tóku gildi 1 janúar 2021</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838200" y="1825625"/>
            <a:ext cx="10922000" cy="4667250"/>
          </a:xfrm>
        </p:spPr>
        <p:txBody>
          <a:bodyPr>
            <a:noAutofit/>
          </a:bodyPr>
          <a:lstStyle/>
          <a:p>
            <a:pPr marL="0" indent="0" algn="just">
              <a:lnSpc>
                <a:spcPct val="107000"/>
              </a:lnSpc>
              <a:spcBef>
                <a:spcPts val="0"/>
              </a:spcBef>
              <a:buNone/>
            </a:pPr>
            <a:r>
              <a:rPr lang="is-IS" sz="1400" b="1" dirty="0">
                <a:effectLst/>
                <a:ea typeface="Calibri" panose="020F0502020204030204" pitchFamily="34" charset="0"/>
                <a:cs typeface="Times New Roman" panose="02020603050405020304" pitchFamily="18" charset="0"/>
              </a:rPr>
              <a:t>Helstu breytigar:</a:t>
            </a:r>
            <a:r>
              <a:rPr lang="is-IS" sz="1400" dirty="0">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Skrifstofa bæjarstjóra​.</a:t>
            </a:r>
          </a:p>
          <a:p>
            <a:pPr marL="342900" lvl="0" indent="-342900" algn="just">
              <a:lnSpc>
                <a:spcPct val="107000"/>
              </a:lnSpc>
              <a:spcBef>
                <a:spcPts val="0"/>
              </a:spcBef>
              <a:buFont typeface="Arial" panose="020B0604020202020204" pitchFamily="34" charset="0"/>
              <a:buChar char="•"/>
            </a:pPr>
            <a:r>
              <a:rPr lang="is-IS" sz="1400" dirty="0">
                <a:ea typeface="Calibri" panose="020F0502020204030204" pitchFamily="34" charset="0"/>
                <a:cs typeface="Times New Roman" panose="02020603050405020304" pitchFamily="18" charset="0"/>
              </a:rPr>
              <a:t>Ráðning í ný störf m.a. mannauðsstjóri, innkaupastjóra og skjalastjóri</a:t>
            </a:r>
            <a:r>
              <a:rPr lang="is-IS" sz="1400" dirty="0">
                <a:effectLst/>
                <a:ea typeface="Calibri" panose="020F0502020204030204" pitchFamily="34" charset="0"/>
                <a:cs typeface="Times New Roman" panose="02020603050405020304" pitchFamily="18" charset="0"/>
              </a:rPr>
              <a:t>​.</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spcBef>
                <a:spcPts val="0"/>
              </a:spcBef>
              <a:buFont typeface="Arial" panose="020B0604020202020204" pitchFamily="34" charset="0"/>
              <a:buChar char="•"/>
            </a:pPr>
            <a:r>
              <a:rPr lang="is-IS" sz="1400" dirty="0">
                <a:effectLst/>
                <a:ea typeface="Calibri" panose="020F0502020204030204" pitchFamily="34" charset="0"/>
                <a:cs typeface="Times New Roman" panose="02020603050405020304" pitchFamily="18" charset="0"/>
              </a:rPr>
              <a:t>Ýmsar breytingar og tilfærslur á störfum og starfsheitum.</a:t>
            </a:r>
            <a:endParaRPr lang="en-US" sz="1400"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400" b="1" dirty="0">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is-IS" sz="1400" b="1" dirty="0">
                <a:effectLst/>
                <a:ea typeface="Calibri" panose="020F0502020204030204" pitchFamily="34" charset="0"/>
                <a:cs typeface="Times New Roman" panose="02020603050405020304" pitchFamily="18" charset="0"/>
              </a:rPr>
              <a:t>Breytingar höfðu áhrif á öll svið </a:t>
            </a:r>
          </a:p>
          <a:p>
            <a:pPr marL="0" lvl="0" indent="0" algn="just">
              <a:lnSpc>
                <a:spcPct val="107000"/>
              </a:lnSpc>
              <a:spcBef>
                <a:spcPts val="0"/>
              </a:spcBef>
              <a:buNone/>
            </a:pPr>
            <a:endParaRPr lang="en-US" sz="1400" dirty="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is-IS" sz="1000" b="1" dirty="0">
              <a:effectLst/>
              <a:ea typeface="Calibri" panose="020F0502020204030204" pitchFamily="34" charset="0"/>
              <a:cs typeface="Times New Roman" panose="02020603050405020304" pitchFamily="18" charset="0"/>
            </a:endParaRPr>
          </a:p>
        </p:txBody>
      </p:sp>
      <p:pic>
        <p:nvPicPr>
          <p:cNvPr id="1028" name="Picture 4" descr="Scales PNG Transparent Images | PNG All">
            <a:extLst>
              <a:ext uri="{FF2B5EF4-FFF2-40B4-BE49-F238E27FC236}">
                <a16:creationId xmlns:a16="http://schemas.microsoft.com/office/drawing/2014/main" id="{5F329E4A-5A8F-4A9C-AD36-75ABF76990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7771" y="4967775"/>
            <a:ext cx="2189582" cy="1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5255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D29-6FC2-4CE3-97B6-CFB2766957A5}"/>
              </a:ext>
            </a:extLst>
          </p:cNvPr>
          <p:cNvSpPr>
            <a:spLocks noGrp="1"/>
          </p:cNvSpPr>
          <p:nvPr>
            <p:ph type="title"/>
          </p:nvPr>
        </p:nvSpPr>
        <p:spPr>
          <a:xfrm>
            <a:off x="110231" y="258593"/>
            <a:ext cx="10515600" cy="1091179"/>
          </a:xfrm>
        </p:spPr>
        <p:txBody>
          <a:bodyPr/>
          <a:lstStyle/>
          <a:p>
            <a:r>
              <a:rPr lang="is-IS" dirty="0">
                <a:solidFill>
                  <a:schemeClr val="tx2">
                    <a:lumMod val="75000"/>
                  </a:schemeClr>
                </a:solidFill>
              </a:rPr>
              <a:t>VILJI TIL FREKARI BREYTINGA </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38812BFC-EA97-4AF2-9BD1-2E7474555E4E}"/>
              </a:ext>
            </a:extLst>
          </p:cNvPr>
          <p:cNvSpPr>
            <a:spLocks noGrp="1"/>
          </p:cNvSpPr>
          <p:nvPr>
            <p:ph idx="1"/>
          </p:nvPr>
        </p:nvSpPr>
        <p:spPr>
          <a:xfrm>
            <a:off x="284659" y="1468547"/>
            <a:ext cx="11622681" cy="3920905"/>
          </a:xfrm>
        </p:spPr>
        <p:txBody>
          <a:bodyPr>
            <a:normAutofit/>
          </a:bodyPr>
          <a:lstStyle/>
          <a:p>
            <a:pPr>
              <a:spcAft>
                <a:spcPts val="800"/>
              </a:spcAft>
            </a:pPr>
            <a:r>
              <a:rPr lang="is-IS" sz="1800" dirty="0">
                <a:latin typeface="Calibri" panose="020F0502020204030204" pitchFamily="34" charset="0"/>
                <a:cs typeface="Times New Roman" panose="02020603050405020304" pitchFamily="18" charset="0"/>
              </a:rPr>
              <a:t>Skapa meiri sátt um áherslur í starfsemi Akraneskaupstaðar</a:t>
            </a:r>
          </a:p>
          <a:p>
            <a:pPr>
              <a:spcAft>
                <a:spcPts val="800"/>
              </a:spcAft>
            </a:pPr>
            <a:r>
              <a:rPr lang="is-IS" sz="1800" dirty="0">
                <a:latin typeface="Calibri" panose="020F0502020204030204" pitchFamily="34" charset="0"/>
                <a:cs typeface="Times New Roman" panose="02020603050405020304" pitchFamily="18" charset="0"/>
              </a:rPr>
              <a:t>Halda í mikilvægar breytingar sem gerðar voru sem ánægja er með og samstaða um</a:t>
            </a:r>
          </a:p>
          <a:p>
            <a:pPr>
              <a:spcAft>
                <a:spcPts val="800"/>
              </a:spcAft>
            </a:pPr>
            <a:r>
              <a:rPr lang="is-IS" sz="1800" dirty="0">
                <a:latin typeface="Calibri" panose="020F0502020204030204" pitchFamily="34" charset="0"/>
                <a:cs typeface="Times New Roman" panose="02020603050405020304" pitchFamily="18" charset="0"/>
              </a:rPr>
              <a:t>Gera breytingar sem styrkja starfsemina og við getum náð sátt um</a:t>
            </a:r>
          </a:p>
        </p:txBody>
      </p:sp>
      <p:sp>
        <p:nvSpPr>
          <p:cNvPr id="14" name="Content Placeholder 2">
            <a:extLst>
              <a:ext uri="{FF2B5EF4-FFF2-40B4-BE49-F238E27FC236}">
                <a16:creationId xmlns:a16="http://schemas.microsoft.com/office/drawing/2014/main" id="{D0E5E484-F249-40C7-82AB-85DDEDBB37A1}"/>
              </a:ext>
            </a:extLst>
          </p:cNvPr>
          <p:cNvSpPr txBox="1">
            <a:spLocks/>
          </p:cNvSpPr>
          <p:nvPr/>
        </p:nvSpPr>
        <p:spPr>
          <a:xfrm>
            <a:off x="284659" y="5178621"/>
            <a:ext cx="9290028" cy="1308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endParaRPr lang="en-US"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5850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61A6-7584-4A6B-A2ED-E33FD6E59E36}"/>
              </a:ext>
            </a:extLst>
          </p:cNvPr>
          <p:cNvSpPr>
            <a:spLocks noGrp="1"/>
          </p:cNvSpPr>
          <p:nvPr>
            <p:ph type="title"/>
          </p:nvPr>
        </p:nvSpPr>
        <p:spPr>
          <a:xfrm>
            <a:off x="127986" y="211667"/>
            <a:ext cx="10515600" cy="1325563"/>
          </a:xfrm>
        </p:spPr>
        <p:txBody>
          <a:bodyPr/>
          <a:lstStyle/>
          <a:p>
            <a:r>
              <a:rPr lang="is-IS" dirty="0">
                <a:solidFill>
                  <a:schemeClr val="tx2">
                    <a:lumMod val="75000"/>
                  </a:schemeClr>
                </a:solidFill>
              </a:rPr>
              <a:t>MARKMIÐ BREYTINGANNA NÚ</a:t>
            </a:r>
            <a:endParaRPr lang="en-US" dirty="0">
              <a:solidFill>
                <a:schemeClr val="tx2">
                  <a:lumMod val="75000"/>
                </a:schemeClr>
              </a:solidFill>
            </a:endParaRPr>
          </a:p>
        </p:txBody>
      </p:sp>
      <p:sp>
        <p:nvSpPr>
          <p:cNvPr id="3" name="Content Placeholder 2">
            <a:extLst>
              <a:ext uri="{FF2B5EF4-FFF2-40B4-BE49-F238E27FC236}">
                <a16:creationId xmlns:a16="http://schemas.microsoft.com/office/drawing/2014/main" id="{98FEEE70-C970-4D5C-9BC5-DE10C7BD062F}"/>
              </a:ext>
            </a:extLst>
          </p:cNvPr>
          <p:cNvSpPr>
            <a:spLocks noGrp="1"/>
          </p:cNvSpPr>
          <p:nvPr>
            <p:ph idx="1"/>
          </p:nvPr>
        </p:nvSpPr>
        <p:spPr>
          <a:xfrm>
            <a:off x="512315" y="1420427"/>
            <a:ext cx="11167369" cy="5225906"/>
          </a:xfrm>
        </p:spPr>
        <p:txBody>
          <a:bodyPr>
            <a:normAutofit/>
          </a:bodyPr>
          <a:lstStyle/>
          <a:p>
            <a:pPr fontAlgn="base"/>
            <a:r>
              <a:rPr lang="is-IS" sz="1600" dirty="0">
                <a:effectLst/>
                <a:ea typeface="Calibri" panose="020F0502020204030204" pitchFamily="34" charset="0"/>
              </a:rPr>
              <a:t>Koma með tillögur sem er sátt um</a:t>
            </a:r>
          </a:p>
          <a:p>
            <a:pPr fontAlgn="base"/>
            <a:r>
              <a:rPr lang="is-IS" sz="1600" dirty="0">
                <a:effectLst/>
                <a:ea typeface="Calibri" panose="020F0502020204030204" pitchFamily="34" charset="0"/>
              </a:rPr>
              <a:t>Markmiðið er að styrkja fjármálastýringu Akraneskaupstaðar</a:t>
            </a:r>
          </a:p>
          <a:p>
            <a:pPr fontAlgn="base"/>
            <a:r>
              <a:rPr lang="is-IS" sz="1600" dirty="0">
                <a:ea typeface="Calibri" panose="020F0502020204030204" pitchFamily="34" charset="0"/>
              </a:rPr>
              <a:t>E</a:t>
            </a:r>
            <a:r>
              <a:rPr lang="is-IS" sz="1600" dirty="0">
                <a:effectLst/>
                <a:ea typeface="Calibri" panose="020F0502020204030204" pitchFamily="34" charset="0"/>
              </a:rPr>
              <a:t>fla áherslur í menningar- og safnamálum </a:t>
            </a:r>
          </a:p>
          <a:p>
            <a:pPr fontAlgn="base"/>
            <a:r>
              <a:rPr lang="is-IS" sz="1600" dirty="0">
                <a:ea typeface="Calibri" panose="020F0502020204030204" pitchFamily="34" charset="0"/>
              </a:rPr>
              <a:t>Styrkja móttöku ferðamanna</a:t>
            </a:r>
          </a:p>
          <a:p>
            <a:pPr fontAlgn="base"/>
            <a:r>
              <a:rPr lang="is-IS" sz="1600" dirty="0">
                <a:ea typeface="Calibri" panose="020F0502020204030204" pitchFamily="34" charset="0"/>
              </a:rPr>
              <a:t>Einfalda framsetningu á skipuriti</a:t>
            </a:r>
          </a:p>
          <a:p>
            <a:pPr marL="0" lvl="0" indent="0" fontAlgn="base">
              <a:buNone/>
            </a:pPr>
            <a:endParaRPr lang="is-IS" sz="1800" dirty="0">
              <a:effectLst/>
              <a:latin typeface="Times New Roman" panose="02020603050405020304" pitchFamily="18" charset="0"/>
              <a:ea typeface="Calibri" panose="020F0502020204030204" pitchFamily="34" charset="0"/>
            </a:endParaRPr>
          </a:p>
        </p:txBody>
      </p:sp>
      <p:pic>
        <p:nvPicPr>
          <p:cNvPr id="3078" name="Picture 6" descr="Download Objective - Target Icon Transparent Background - Full Size PNG  Image - PNGkit">
            <a:extLst>
              <a:ext uri="{FF2B5EF4-FFF2-40B4-BE49-F238E27FC236}">
                <a16:creationId xmlns:a16="http://schemas.microsoft.com/office/drawing/2014/main" id="{7F1E87A8-1C51-49A4-9B7D-B6004E21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07" y="5701004"/>
            <a:ext cx="1038906" cy="103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3918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D88A-7CB4-4792-8336-D0B62B596EEA}"/>
              </a:ext>
            </a:extLst>
          </p:cNvPr>
          <p:cNvSpPr>
            <a:spLocks noGrp="1"/>
          </p:cNvSpPr>
          <p:nvPr>
            <p:ph type="title"/>
          </p:nvPr>
        </p:nvSpPr>
        <p:spPr>
          <a:xfrm>
            <a:off x="429456" y="63658"/>
            <a:ext cx="10515600" cy="1325563"/>
          </a:xfrm>
        </p:spPr>
        <p:txBody>
          <a:bodyPr>
            <a:normAutofit/>
          </a:bodyPr>
          <a:lstStyle/>
          <a:p>
            <a:r>
              <a:rPr lang="is-IS" sz="4000" dirty="0">
                <a:solidFill>
                  <a:schemeClr val="tx2">
                    <a:lumMod val="75000"/>
                  </a:schemeClr>
                </a:solidFill>
              </a:rPr>
              <a:t>HELSTU BREYTINGAR</a:t>
            </a:r>
            <a:endParaRPr lang="en-US" sz="4000" dirty="0">
              <a:solidFill>
                <a:schemeClr val="tx2">
                  <a:lumMod val="75000"/>
                </a:schemeClr>
              </a:solidFill>
            </a:endParaRPr>
          </a:p>
        </p:txBody>
      </p:sp>
      <p:sp>
        <p:nvSpPr>
          <p:cNvPr id="3" name="Content Placeholder 2">
            <a:extLst>
              <a:ext uri="{FF2B5EF4-FFF2-40B4-BE49-F238E27FC236}">
                <a16:creationId xmlns:a16="http://schemas.microsoft.com/office/drawing/2014/main" id="{1EDB952B-EFED-42FE-AC01-D29E52989466}"/>
              </a:ext>
            </a:extLst>
          </p:cNvPr>
          <p:cNvSpPr>
            <a:spLocks noGrp="1"/>
          </p:cNvSpPr>
          <p:nvPr>
            <p:ph idx="1"/>
          </p:nvPr>
        </p:nvSpPr>
        <p:spPr>
          <a:xfrm>
            <a:off x="683456" y="1159892"/>
            <a:ext cx="11292644" cy="4971668"/>
          </a:xfrm>
        </p:spPr>
        <p:txBody>
          <a:bodyPr>
            <a:noAutofit/>
          </a:bodyPr>
          <a:lstStyle/>
          <a:p>
            <a:pPr marL="432000" indent="-432000">
              <a:lnSpc>
                <a:spcPct val="150000"/>
              </a:lnSpc>
              <a:buFont typeface="Symbol" panose="05050102010706020507" pitchFamily="18" charset="2"/>
              <a:buChar char="®"/>
            </a:pPr>
            <a:r>
              <a:rPr lang="is-IS" sz="1600" dirty="0">
                <a:solidFill>
                  <a:schemeClr val="accent1"/>
                </a:solidFill>
              </a:rPr>
              <a:t>Skrifstofa bæjarstjóra </a:t>
            </a:r>
            <a:r>
              <a:rPr lang="is-IS" sz="1600" dirty="0"/>
              <a:t>er lögð niður og verkefni sem heyra undir bæjarstjóra breytast</a:t>
            </a:r>
            <a:endParaRPr lang="is-IS" sz="1600" dirty="0">
              <a:solidFill>
                <a:schemeClr val="accent1"/>
              </a:solidFill>
            </a:endParaRPr>
          </a:p>
          <a:p>
            <a:pPr lvl="1">
              <a:lnSpc>
                <a:spcPct val="150000"/>
              </a:lnSpc>
              <a:buFont typeface="Courier New" panose="02070309020205020404" pitchFamily="49" charset="0"/>
              <a:buChar char="o"/>
            </a:pPr>
            <a:r>
              <a:rPr lang="is-IS" sz="1600" dirty="0"/>
              <a:t>Starf skrifstofustjóra verður lagt niður.</a:t>
            </a:r>
          </a:p>
          <a:p>
            <a:pPr lvl="1">
              <a:lnSpc>
                <a:spcPct val="150000"/>
              </a:lnSpc>
              <a:buFont typeface="Courier New" panose="02070309020205020404" pitchFamily="49" charset="0"/>
              <a:buChar char="o"/>
            </a:pPr>
            <a:r>
              <a:rPr lang="is-IS" sz="1600" dirty="0"/>
              <a:t>Verkefni þjónustudeildar og stafræn þróun, ásamt ferða-, markaðs-, og viðburðamálum færast yfir á fjármála- og þjónustusvið</a:t>
            </a:r>
          </a:p>
          <a:p>
            <a:pPr lvl="1">
              <a:lnSpc>
                <a:spcPct val="150000"/>
              </a:lnSpc>
              <a:buFont typeface="Courier New" panose="02070309020205020404" pitchFamily="49" charset="0"/>
              <a:buChar char="o"/>
            </a:pPr>
            <a:r>
              <a:rPr lang="is-IS" sz="1600" dirty="0"/>
              <a:t>Stöðu þjónustufulltrúa í þjónustudeild verður breytt í verkefnastjóra sem leiðir rekstur Guðlaugar, vitans, viðburðahald og bæjarhátíðir. </a:t>
            </a:r>
            <a:endParaRPr lang="en-US" sz="1600" dirty="0"/>
          </a:p>
          <a:p>
            <a:pPr lvl="1">
              <a:lnSpc>
                <a:spcPct val="150000"/>
              </a:lnSpc>
              <a:buFont typeface="Courier New" panose="02070309020205020404" pitchFamily="49" charset="0"/>
              <a:buChar char="o"/>
            </a:pPr>
            <a:r>
              <a:rPr lang="is-IS" sz="1600" dirty="0"/>
              <a:t>Rekstrarumhverfi Akranesvita/upplýsingamiðstöðvar er breytt og starfsmanni boðið að vinna 60% stöðu í móttöku hópa í vitann og 40% stöðu í Guðlaugu. </a:t>
            </a:r>
          </a:p>
          <a:p>
            <a:pPr lvl="1">
              <a:lnSpc>
                <a:spcPct val="150000"/>
              </a:lnSpc>
              <a:buFont typeface="Courier New" panose="02070309020205020404" pitchFamily="49" charset="0"/>
              <a:buChar char="o"/>
            </a:pPr>
            <a:r>
              <a:rPr lang="is-IS" sz="1600" dirty="0"/>
              <a:t>Önnur verkefni sem áður tilheyrðu einingunni s.s. mannauðsmál, verkefnastofa og atvinnuþróun verða áfram undir forystu bæjarstjóra og hann næsti yfirmaður þeirra starfsmanna sem þeim fylgja.</a:t>
            </a:r>
          </a:p>
          <a:p>
            <a:pPr lvl="1">
              <a:lnSpc>
                <a:spcPct val="150000"/>
              </a:lnSpc>
              <a:buFont typeface="Courier New" panose="02070309020205020404" pitchFamily="49" charset="0"/>
              <a:buChar char="o"/>
            </a:pPr>
            <a:r>
              <a:rPr lang="is-IS" sz="1600" dirty="0"/>
              <a:t>Frestað er ákvörðun um að auglýsa starf skjalastjóra / persónuverndarfulltrúa sem verður endurmetið við fjárhagsáætlun fyrir árið 2023. </a:t>
            </a:r>
            <a:endParaRPr lang="en-US" sz="1600" dirty="0"/>
          </a:p>
        </p:txBody>
      </p:sp>
    </p:spTree>
    <p:extLst>
      <p:ext uri="{BB962C8B-B14F-4D97-AF65-F5344CB8AC3E}">
        <p14:creationId xmlns:p14="http://schemas.microsoft.com/office/powerpoint/2010/main" val="394484524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4C9D-A69E-42E8-91F1-97C320F61E85}"/>
              </a:ext>
            </a:extLst>
          </p:cNvPr>
          <p:cNvSpPr>
            <a:spLocks noGrp="1"/>
          </p:cNvSpPr>
          <p:nvPr>
            <p:ph type="title"/>
          </p:nvPr>
        </p:nvSpPr>
        <p:spPr>
          <a:xfrm>
            <a:off x="520700" y="149225"/>
            <a:ext cx="10515600" cy="1325563"/>
          </a:xfrm>
        </p:spPr>
        <p:txBody>
          <a:bodyPr/>
          <a:lstStyle/>
          <a:p>
            <a:r>
              <a:rPr lang="is-IS" sz="4400" dirty="0">
                <a:solidFill>
                  <a:schemeClr val="tx2">
                    <a:lumMod val="75000"/>
                  </a:schemeClr>
                </a:solidFill>
              </a:rPr>
              <a:t>HELSTU BREYTINGAR (framhald)</a:t>
            </a:r>
            <a:endParaRPr lang="en-US" dirty="0"/>
          </a:p>
        </p:txBody>
      </p:sp>
      <p:sp>
        <p:nvSpPr>
          <p:cNvPr id="3" name="Content Placeholder 2">
            <a:extLst>
              <a:ext uri="{FF2B5EF4-FFF2-40B4-BE49-F238E27FC236}">
                <a16:creationId xmlns:a16="http://schemas.microsoft.com/office/drawing/2014/main" id="{BFBE49FE-2790-4FCF-BBCD-0B2F98FF0510}"/>
              </a:ext>
            </a:extLst>
          </p:cNvPr>
          <p:cNvSpPr>
            <a:spLocks noGrp="1"/>
          </p:cNvSpPr>
          <p:nvPr>
            <p:ph idx="1"/>
          </p:nvPr>
        </p:nvSpPr>
        <p:spPr>
          <a:xfrm>
            <a:off x="838200" y="1825625"/>
            <a:ext cx="10515600" cy="4667250"/>
          </a:xfrm>
        </p:spPr>
        <p:txBody>
          <a:bodyPr>
            <a:normAutofit fontScale="40000" lnSpcReduction="20000"/>
          </a:bodyPr>
          <a:lstStyle/>
          <a:p>
            <a:pPr marL="432000" indent="-432000">
              <a:lnSpc>
                <a:spcPct val="150000"/>
              </a:lnSpc>
              <a:buFont typeface="Symbol" panose="05050102010706020507" pitchFamily="18" charset="2"/>
              <a:buChar char="®"/>
            </a:pPr>
            <a:r>
              <a:rPr lang="is-IS" sz="4000" dirty="0">
                <a:solidFill>
                  <a:schemeClr val="accent1"/>
                </a:solidFill>
              </a:rPr>
              <a:t>Fjármála- og þjónustusvið </a:t>
            </a:r>
            <a:r>
              <a:rPr lang="is-IS" sz="4000" dirty="0"/>
              <a:t>verður til er framangreindar einingar færast til sviðsins og fjármálastjórnun styrkt með breyttri verkaskipan.</a:t>
            </a:r>
          </a:p>
          <a:p>
            <a:pPr lvl="1">
              <a:lnSpc>
                <a:spcPct val="150000"/>
              </a:lnSpc>
              <a:buFont typeface="Courier New" panose="02070309020205020404" pitchFamily="49" charset="0"/>
              <a:buChar char="o"/>
            </a:pPr>
            <a:r>
              <a:rPr lang="is-IS" sz="4000" dirty="0"/>
              <a:t>Nafnabreyting á stjórnsýslu- og fjármálasviði í fjármála- og þjónustusvið.</a:t>
            </a:r>
          </a:p>
          <a:p>
            <a:pPr lvl="1">
              <a:lnSpc>
                <a:spcPct val="150000"/>
              </a:lnSpc>
              <a:buFont typeface="Courier New" panose="02070309020205020404" pitchFamily="49" charset="0"/>
              <a:buChar char="o"/>
            </a:pPr>
            <a:r>
              <a:rPr lang="is-IS" sz="4000" dirty="0">
                <a:solidFill>
                  <a:schemeClr val="accent1"/>
                </a:solidFill>
                <a:effectLst/>
                <a:ea typeface="Calibri" panose="020F0502020204030204" pitchFamily="34" charset="0"/>
                <a:cs typeface="Times New Roman" panose="02020603050405020304" pitchFamily="18" charset="0"/>
              </a:rPr>
              <a:t>Fjármál og </a:t>
            </a:r>
            <a:r>
              <a:rPr lang="is-IS" sz="4000" dirty="0">
                <a:solidFill>
                  <a:schemeClr val="accent1"/>
                </a:solidFill>
                <a:ea typeface="Calibri" panose="020F0502020204030204" pitchFamily="34" charset="0"/>
                <a:cs typeface="Times New Roman" panose="02020603050405020304" pitchFamily="18" charset="0"/>
              </a:rPr>
              <a:t>laun:  </a:t>
            </a:r>
            <a:r>
              <a:rPr lang="is-IS" sz="4000" dirty="0">
                <a:effectLst/>
                <a:ea typeface="Calibri" panose="020F0502020204030204" pitchFamily="34" charset="0"/>
                <a:cs typeface="Times New Roman" panose="02020603050405020304" pitchFamily="18" charset="0"/>
              </a:rPr>
              <a:t>Deildarstjóri fjármála mun taka yfir stýringu launamála og mun sú breyting fela í sér að starfsmenn launadeildar færast til deildarinnar án þess að breytingar verði á verkefnum eða hlutverki þeirra.  Deildin „Fjárreiður og bókhald“ mun samfara þessu breyta um nafn og heita „fjármál og laun“.  </a:t>
            </a:r>
          </a:p>
          <a:p>
            <a:pPr lvl="1">
              <a:lnSpc>
                <a:spcPct val="150000"/>
              </a:lnSpc>
              <a:buFont typeface="Courier New" panose="02070309020205020404" pitchFamily="49" charset="0"/>
              <a:buChar char="o"/>
            </a:pPr>
            <a:r>
              <a:rPr lang="is-IS" sz="4000" dirty="0">
                <a:solidFill>
                  <a:schemeClr val="accent1"/>
                </a:solidFill>
                <a:effectLst/>
                <a:ea typeface="Calibri" panose="020F0502020204030204" pitchFamily="34" charset="0"/>
                <a:cs typeface="Times New Roman" panose="02020603050405020304" pitchFamily="18" charset="0"/>
              </a:rPr>
              <a:t>Reikningshald og greiningar:  </a:t>
            </a:r>
            <a:r>
              <a:rPr lang="is-IS" sz="4000" dirty="0">
                <a:effectLst/>
                <a:ea typeface="Calibri" panose="020F0502020204030204" pitchFamily="34" charset="0"/>
                <a:cs typeface="Times New Roman" panose="02020603050405020304" pitchFamily="18" charset="0"/>
              </a:rPr>
              <a:t>Ný deild verður til sem fær nafnið „Reikningshalds og greiningar“ en ætlunin er að styrkja nokkra þætti í fjármálum Akraneskaupstaðar s.s. greiningar og mælingar, kostnaðareftirlit, eftirlit með samningum, skýrslugerð, innkaupamál og eftirfylgni innkaupastefnu.  Reikningshald og greiningar mun jafnframt taka við nokkrum verkefnum sem áður tilheyrðu deildinni „Fjárreiður og bókhald“ s.s. bókhaldi og móttöku reikninga og færast starfsmenn deildarinnar inn í þá einingu án þess að það hafi áhrif á þeirra verkefni eða hlutverk.  Reikningshald og greiningar mun einnig gegna mikilvægu stuðningshlutverki í vinnslu ársuppgjörs og fjárhagsáætlunar.    </a:t>
            </a:r>
            <a:endParaRPr lang="en-US" sz="4000" dirty="0">
              <a:effectLst/>
              <a:ea typeface="Calibri" panose="020F0502020204030204" pitchFamily="34" charset="0"/>
              <a:cs typeface="Times New Roman" panose="02020603050405020304" pitchFamily="18" charset="0"/>
            </a:endParaRPr>
          </a:p>
          <a:p>
            <a:pPr lvl="1">
              <a:lnSpc>
                <a:spcPct val="150000"/>
              </a:lnSpc>
              <a:buFont typeface="Courier New" panose="02070309020205020404" pitchFamily="49" charset="0"/>
              <a:buChar char="o"/>
            </a:pPr>
            <a:r>
              <a:rPr lang="is-IS" sz="4000" dirty="0"/>
              <a:t>Ný staða deildarstjóra yfir reikningshaldi og greiningum verður auglýst.</a:t>
            </a:r>
          </a:p>
          <a:p>
            <a:pPr lvl="1">
              <a:lnSpc>
                <a:spcPct val="150000"/>
              </a:lnSpc>
              <a:buFont typeface="Courier New" panose="02070309020205020404" pitchFamily="49" charset="0"/>
              <a:buChar char="o"/>
            </a:pPr>
            <a:endParaRPr lang="is-IS" sz="4000" dirty="0"/>
          </a:p>
          <a:p>
            <a:endParaRPr lang="en-US" dirty="0"/>
          </a:p>
        </p:txBody>
      </p:sp>
    </p:spTree>
    <p:extLst>
      <p:ext uri="{BB962C8B-B14F-4D97-AF65-F5344CB8AC3E}">
        <p14:creationId xmlns:p14="http://schemas.microsoft.com/office/powerpoint/2010/main" val="1706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0111-3C30-405B-9BF7-EBDA553CF800}"/>
              </a:ext>
            </a:extLst>
          </p:cNvPr>
          <p:cNvSpPr>
            <a:spLocks noGrp="1"/>
          </p:cNvSpPr>
          <p:nvPr>
            <p:ph type="title"/>
          </p:nvPr>
        </p:nvSpPr>
        <p:spPr>
          <a:xfrm>
            <a:off x="482600" y="18255"/>
            <a:ext cx="10515600" cy="1325563"/>
          </a:xfrm>
        </p:spPr>
        <p:txBody>
          <a:bodyPr/>
          <a:lstStyle/>
          <a:p>
            <a:r>
              <a:rPr lang="is-IS" sz="4400" dirty="0">
                <a:solidFill>
                  <a:schemeClr val="tx2">
                    <a:lumMod val="75000"/>
                  </a:schemeClr>
                </a:solidFill>
              </a:rPr>
              <a:t>HELSTU BREYTINGAR (framhald)</a:t>
            </a:r>
            <a:endParaRPr lang="en-US" dirty="0"/>
          </a:p>
        </p:txBody>
      </p:sp>
      <p:sp>
        <p:nvSpPr>
          <p:cNvPr id="3" name="Content Placeholder 2">
            <a:extLst>
              <a:ext uri="{FF2B5EF4-FFF2-40B4-BE49-F238E27FC236}">
                <a16:creationId xmlns:a16="http://schemas.microsoft.com/office/drawing/2014/main" id="{225DFA4F-CA23-4270-9984-313AA962BE0B}"/>
              </a:ext>
            </a:extLst>
          </p:cNvPr>
          <p:cNvSpPr>
            <a:spLocks noGrp="1"/>
          </p:cNvSpPr>
          <p:nvPr>
            <p:ph idx="1"/>
          </p:nvPr>
        </p:nvSpPr>
        <p:spPr>
          <a:xfrm>
            <a:off x="838200" y="1343818"/>
            <a:ext cx="10515600" cy="4351338"/>
          </a:xfrm>
        </p:spPr>
        <p:txBody>
          <a:bodyPr>
            <a:normAutofit/>
          </a:bodyPr>
          <a:lstStyle/>
          <a:p>
            <a:pPr marL="432000" indent="-432000">
              <a:lnSpc>
                <a:spcPct val="150000"/>
              </a:lnSpc>
              <a:buFont typeface="Symbol" panose="05050102010706020507" pitchFamily="18" charset="2"/>
              <a:buChar char="®"/>
            </a:pPr>
            <a:r>
              <a:rPr lang="is-IS" sz="1600" dirty="0">
                <a:solidFill>
                  <a:schemeClr val="accent1"/>
                </a:solidFill>
              </a:rPr>
              <a:t>Mennta- og menningarsvið </a:t>
            </a:r>
            <a:r>
              <a:rPr lang="is-IS" sz="1600" dirty="0"/>
              <a:t>verður til er miðlæg stjórnun menningar- og safnamála er færð til sviðsins.</a:t>
            </a:r>
          </a:p>
          <a:p>
            <a:pPr lvl="1">
              <a:lnSpc>
                <a:spcPct val="150000"/>
              </a:lnSpc>
              <a:buFont typeface="Courier New" panose="02070309020205020404" pitchFamily="49" charset="0"/>
              <a:buChar char="o"/>
            </a:pPr>
            <a:r>
              <a:rPr lang="is-IS" sz="1600" dirty="0"/>
              <a:t>Nafnabreyting á skóla- og frístundasviði í mennta- og menningarsvið</a:t>
            </a:r>
          </a:p>
          <a:p>
            <a:pPr lvl="1">
              <a:lnSpc>
                <a:spcPct val="150000"/>
              </a:lnSpc>
              <a:buFont typeface="Courier New" panose="02070309020205020404" pitchFamily="49" charset="0"/>
              <a:buChar char="o"/>
            </a:pPr>
            <a:r>
              <a:rPr lang="is-IS" sz="1600" dirty="0"/>
              <a:t>Ný staða  forstöðumanns menningar- og safnamála verður auglýst til a leiða sjálfstæðar stofnanir byggðasafns, bókasafns, ljósmyndasafns og héraðsskjalasafns með stjórnendum þar.</a:t>
            </a:r>
          </a:p>
          <a:p>
            <a:pPr lvl="1">
              <a:lnSpc>
                <a:spcPct val="150000"/>
              </a:lnSpc>
              <a:buFont typeface="Courier New" panose="02070309020205020404" pitchFamily="49" charset="0"/>
              <a:buChar char="o"/>
            </a:pPr>
            <a:r>
              <a:rPr lang="is-IS" sz="1600" dirty="0">
                <a:effectLst/>
                <a:ea typeface="Calibri" panose="020F0502020204030204" pitchFamily="34" charset="0"/>
                <a:cs typeface="Times New Roman" panose="02020603050405020304" pitchFamily="18" charset="0"/>
              </a:rPr>
              <a:t>Menningar- og safnanefnd mun heyra undir stjórnsýslu mennta- og menningarráðs í stað bæjarráðs og fundargerðir nefndarinnar lagðar fram í mennta- og menningarráði. </a:t>
            </a:r>
            <a:endParaRPr lang="is-IS" sz="1600" dirty="0"/>
          </a:p>
          <a:p>
            <a:endParaRPr lang="en-US" dirty="0"/>
          </a:p>
        </p:txBody>
      </p:sp>
    </p:spTree>
    <p:extLst>
      <p:ext uri="{BB962C8B-B14F-4D97-AF65-F5344CB8AC3E}">
        <p14:creationId xmlns:p14="http://schemas.microsoft.com/office/powerpoint/2010/main" val="215605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6EE2BF4-AECE-4F95-B723-BE3063E1A3D4}"/>
              </a:ext>
            </a:extLst>
          </p:cNvPr>
          <p:cNvSpPr/>
          <p:nvPr/>
        </p:nvSpPr>
        <p:spPr>
          <a:xfrm>
            <a:off x="21568" y="112575"/>
            <a:ext cx="5285331" cy="111978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Skipurit Akraneskaupstaðar</a:t>
            </a:r>
          </a:p>
          <a:p>
            <a:r>
              <a:rPr lang="is-IS" sz="2800" b="1" dirty="0">
                <a:solidFill>
                  <a:schemeClr val="tx2"/>
                </a:solidFill>
              </a:rPr>
              <a:t>Nýtt skipurit</a:t>
            </a:r>
          </a:p>
        </p:txBody>
      </p:sp>
      <p:cxnSp>
        <p:nvCxnSpPr>
          <p:cNvPr id="41" name="Straight Connector 40">
            <a:extLst>
              <a:ext uri="{FF2B5EF4-FFF2-40B4-BE49-F238E27FC236}">
                <a16:creationId xmlns:a16="http://schemas.microsoft.com/office/drawing/2014/main" id="{076BDBCD-B229-4A98-B271-29868B92BFB9}"/>
              </a:ext>
            </a:extLst>
          </p:cNvPr>
          <p:cNvCxnSpPr/>
          <p:nvPr/>
        </p:nvCxnSpPr>
        <p:spPr>
          <a:xfrm>
            <a:off x="9078622" y="2174268"/>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79E658-9F5D-472F-9064-1FFD6088A7D5}"/>
              </a:ext>
            </a:extLst>
          </p:cNvPr>
          <p:cNvCxnSpPr/>
          <p:nvPr/>
        </p:nvCxnSpPr>
        <p:spPr>
          <a:xfrm>
            <a:off x="4839548" y="1987600"/>
            <a:ext cx="0" cy="57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0A73D3-C09D-47A1-9436-A47477FE09C4}"/>
              </a:ext>
            </a:extLst>
          </p:cNvPr>
          <p:cNvCxnSpPr>
            <a:cxnSpLocks/>
            <a:stCxn id="33" idx="3"/>
          </p:cNvCxnSpPr>
          <p:nvPr/>
        </p:nvCxnSpPr>
        <p:spPr>
          <a:xfrm flipH="1">
            <a:off x="4573857" y="1989535"/>
            <a:ext cx="54043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12" idx="0"/>
          </p:cNvCxnSpPr>
          <p:nvPr/>
        </p:nvCxnSpPr>
        <p:spPr>
          <a:xfrm>
            <a:off x="6951787" y="582929"/>
            <a:ext cx="0" cy="6422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87E594FC-47DC-4D49-A4CF-CC657C62B838}"/>
              </a:ext>
            </a:extLst>
          </p:cNvPr>
          <p:cNvSpPr/>
          <p:nvPr/>
        </p:nvSpPr>
        <p:spPr>
          <a:xfrm>
            <a:off x="5855195" y="79163"/>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Bæjarstjórn</a:t>
            </a:r>
          </a:p>
        </p:txBody>
      </p:sp>
      <p:sp>
        <p:nvSpPr>
          <p:cNvPr id="11" name="Rectangle: Rounded Corners 10">
            <a:extLst>
              <a:ext uri="{FF2B5EF4-FFF2-40B4-BE49-F238E27FC236}">
                <a16:creationId xmlns:a16="http://schemas.microsoft.com/office/drawing/2014/main" id="{34AF088E-59E8-4DBA-9851-3775C58C8C64}"/>
              </a:ext>
            </a:extLst>
          </p:cNvPr>
          <p:cNvSpPr/>
          <p:nvPr/>
        </p:nvSpPr>
        <p:spPr>
          <a:xfrm>
            <a:off x="5855195" y="650819"/>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Bæjarráð</a:t>
            </a:r>
          </a:p>
        </p:txBody>
      </p:sp>
      <p:sp>
        <p:nvSpPr>
          <p:cNvPr id="33" name="Rectangle: Rounded Corners 32">
            <a:extLst>
              <a:ext uri="{FF2B5EF4-FFF2-40B4-BE49-F238E27FC236}">
                <a16:creationId xmlns:a16="http://schemas.microsoft.com/office/drawing/2014/main" id="{2878D30D-85F4-4163-8E99-0E99BADC7144}"/>
              </a:ext>
            </a:extLst>
          </p:cNvPr>
          <p:cNvSpPr/>
          <p:nvPr/>
        </p:nvSpPr>
        <p:spPr>
          <a:xfrm>
            <a:off x="8142187" y="1802867"/>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Skipulags- og umhverfisráð</a:t>
            </a:r>
          </a:p>
        </p:txBody>
      </p:sp>
      <p:sp>
        <p:nvSpPr>
          <p:cNvPr id="35" name="Rectangle: Rounded Corners 34">
            <a:extLst>
              <a:ext uri="{FF2B5EF4-FFF2-40B4-BE49-F238E27FC236}">
                <a16:creationId xmlns:a16="http://schemas.microsoft.com/office/drawing/2014/main" id="{A417FBA0-00B1-40A2-AB3E-85BDC7B337CA}"/>
              </a:ext>
            </a:extLst>
          </p:cNvPr>
          <p:cNvSpPr/>
          <p:nvPr/>
        </p:nvSpPr>
        <p:spPr>
          <a:xfrm>
            <a:off x="3921548" y="1800933"/>
            <a:ext cx="1836000"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a:solidFill>
                  <a:schemeClr val="bg1"/>
                </a:solidFill>
              </a:rPr>
              <a:t>Velferðar- og mannréttindaráð</a:t>
            </a:r>
          </a:p>
        </p:txBody>
      </p:sp>
      <p:sp>
        <p:nvSpPr>
          <p:cNvPr id="46" name="Rectangle: Rounded Corners 45">
            <a:extLst>
              <a:ext uri="{FF2B5EF4-FFF2-40B4-BE49-F238E27FC236}">
                <a16:creationId xmlns:a16="http://schemas.microsoft.com/office/drawing/2014/main" id="{AEF2F07B-DDA9-424E-8D18-5119D3A6F506}"/>
              </a:ext>
            </a:extLst>
          </p:cNvPr>
          <p:cNvSpPr/>
          <p:nvPr/>
        </p:nvSpPr>
        <p:spPr>
          <a:xfrm>
            <a:off x="4385263" y="6303504"/>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Stofnanir</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7045595" y="6330453"/>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27" name="Straight Connector 26">
            <a:extLst>
              <a:ext uri="{FF2B5EF4-FFF2-40B4-BE49-F238E27FC236}">
                <a16:creationId xmlns:a16="http://schemas.microsoft.com/office/drawing/2014/main" id="{71163E36-07E1-4286-8A3F-FEA812AA5934}"/>
              </a:ext>
            </a:extLst>
          </p:cNvPr>
          <p:cNvCxnSpPr>
            <a:cxnSpLocks/>
          </p:cNvCxnSpPr>
          <p:nvPr/>
        </p:nvCxnSpPr>
        <p:spPr>
          <a:xfrm flipH="1">
            <a:off x="2654656" y="1470543"/>
            <a:ext cx="3211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31A56A-503E-4A69-A8E6-E3456DF3BFC9}"/>
              </a:ext>
            </a:extLst>
          </p:cNvPr>
          <p:cNvCxnSpPr>
            <a:cxnSpLocks/>
          </p:cNvCxnSpPr>
          <p:nvPr/>
        </p:nvCxnSpPr>
        <p:spPr>
          <a:xfrm flipV="1">
            <a:off x="2654656" y="1470543"/>
            <a:ext cx="0" cy="41855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B95096-D8C7-4C23-90D8-F57D0C4AAB9C}"/>
              </a:ext>
            </a:extLst>
          </p:cNvPr>
          <p:cNvSpPr/>
          <p:nvPr/>
        </p:nvSpPr>
        <p:spPr>
          <a:xfrm>
            <a:off x="1418583" y="2416416"/>
            <a:ext cx="8516698" cy="187644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Fjármála- og þjónustusvið</a:t>
            </a:r>
          </a:p>
          <a:p>
            <a:r>
              <a:rPr lang="is-IS" sz="1100" dirty="0">
                <a:solidFill>
                  <a:schemeClr val="tx2"/>
                </a:solidFill>
              </a:rPr>
              <a:t>Stjórnsýsla </a:t>
            </a:r>
          </a:p>
          <a:p>
            <a:r>
              <a:rPr lang="is-IS" sz="1100" dirty="0">
                <a:solidFill>
                  <a:schemeClr val="tx2"/>
                </a:solidFill>
              </a:rPr>
              <a:t>Rekstur skrifstofu</a:t>
            </a:r>
          </a:p>
          <a:p>
            <a:r>
              <a:rPr lang="is-IS" sz="1100" dirty="0">
                <a:solidFill>
                  <a:schemeClr val="tx2"/>
                </a:solidFill>
              </a:rPr>
              <a:t>Þjónusta og stafræn þróun</a:t>
            </a:r>
          </a:p>
          <a:p>
            <a:r>
              <a:rPr lang="is-IS" sz="1100" dirty="0">
                <a:solidFill>
                  <a:schemeClr val="tx2"/>
                </a:solidFill>
              </a:rPr>
              <a:t>Fjárreiður og bókhald</a:t>
            </a:r>
          </a:p>
          <a:p>
            <a:r>
              <a:rPr lang="is-IS" sz="1100" dirty="0">
                <a:solidFill>
                  <a:schemeClr val="tx2"/>
                </a:solidFill>
              </a:rPr>
              <a:t>Launamál</a:t>
            </a:r>
          </a:p>
          <a:p>
            <a:r>
              <a:rPr lang="is-IS" sz="1100" dirty="0">
                <a:solidFill>
                  <a:schemeClr val="tx2"/>
                </a:solidFill>
              </a:rPr>
              <a:t>Greiningar og mælingar</a:t>
            </a:r>
          </a:p>
          <a:p>
            <a:r>
              <a:rPr lang="is-IS" sz="1100" dirty="0">
                <a:solidFill>
                  <a:schemeClr val="tx2"/>
                </a:solidFill>
              </a:rPr>
              <a:t>Innkaup</a:t>
            </a:r>
          </a:p>
          <a:p>
            <a:r>
              <a:rPr lang="is-IS" sz="1100" dirty="0">
                <a:solidFill>
                  <a:schemeClr val="tx2"/>
                </a:solidFill>
              </a:rPr>
              <a:t>Markaðs- og ferðamál</a:t>
            </a:r>
          </a:p>
          <a:p>
            <a:r>
              <a:rPr lang="is-IS" sz="1100" dirty="0">
                <a:solidFill>
                  <a:schemeClr val="tx2"/>
                </a:solidFill>
              </a:rPr>
              <a:t>Viðburðastjórnun</a:t>
            </a:r>
          </a:p>
          <a:p>
            <a:endParaRPr lang="is-IS" sz="1100" dirty="0">
              <a:solidFill>
                <a:schemeClr val="tx2"/>
              </a:solidFill>
            </a:endParaRPr>
          </a:p>
        </p:txBody>
      </p:sp>
      <p:sp>
        <p:nvSpPr>
          <p:cNvPr id="29" name="Rectangle: Rounded Corners 28">
            <a:extLst>
              <a:ext uri="{FF2B5EF4-FFF2-40B4-BE49-F238E27FC236}">
                <a16:creationId xmlns:a16="http://schemas.microsoft.com/office/drawing/2014/main" id="{DC20EB2C-240E-4B1A-B474-CE8D2A504E01}"/>
              </a:ext>
            </a:extLst>
          </p:cNvPr>
          <p:cNvSpPr/>
          <p:nvPr/>
        </p:nvSpPr>
        <p:spPr>
          <a:xfrm>
            <a:off x="1418583" y="4350900"/>
            <a:ext cx="8443038" cy="108870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Verkefnastofa</a:t>
            </a:r>
          </a:p>
          <a:p>
            <a:r>
              <a:rPr lang="is-IS" sz="1100" dirty="0">
                <a:solidFill>
                  <a:schemeClr val="tx2"/>
                </a:solidFill>
              </a:rPr>
              <a:t>Atvinnuþróun</a:t>
            </a:r>
          </a:p>
          <a:p>
            <a:r>
              <a:rPr lang="is-IS" sz="1100" dirty="0">
                <a:solidFill>
                  <a:schemeClr val="tx2"/>
                </a:solidFill>
              </a:rPr>
              <a:t>Verkefnastjórnun</a:t>
            </a:r>
          </a:p>
          <a:p>
            <a:r>
              <a:rPr lang="is-IS" sz="1100" dirty="0">
                <a:solidFill>
                  <a:schemeClr val="tx2"/>
                </a:solidFill>
              </a:rPr>
              <a:t>Verkferlar</a:t>
            </a:r>
          </a:p>
          <a:p>
            <a:endParaRPr lang="is-IS" sz="1000" dirty="0">
              <a:solidFill>
                <a:schemeClr val="tx2"/>
              </a:solidFill>
            </a:endParaRPr>
          </a:p>
        </p:txBody>
      </p:sp>
      <p:sp>
        <p:nvSpPr>
          <p:cNvPr id="37" name="Rectangle: Rounded Corners 36">
            <a:extLst>
              <a:ext uri="{FF2B5EF4-FFF2-40B4-BE49-F238E27FC236}">
                <a16:creationId xmlns:a16="http://schemas.microsoft.com/office/drawing/2014/main" id="{EE024149-FE15-4F51-94BF-5537A95FBCEB}"/>
              </a:ext>
            </a:extLst>
          </p:cNvPr>
          <p:cNvSpPr/>
          <p:nvPr/>
        </p:nvSpPr>
        <p:spPr>
          <a:xfrm>
            <a:off x="1418583" y="5553131"/>
            <a:ext cx="8443038" cy="346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is-IS" sz="1600" dirty="0">
                <a:solidFill>
                  <a:schemeClr val="tx2"/>
                </a:solidFill>
              </a:rPr>
              <a:t>Mannauðsmál</a:t>
            </a:r>
          </a:p>
          <a:p>
            <a:endParaRPr lang="is-IS" sz="1000" dirty="0">
              <a:solidFill>
                <a:schemeClr val="tx2"/>
              </a:solidFill>
            </a:endParaRPr>
          </a:p>
        </p:txBody>
      </p:sp>
      <p:sp>
        <p:nvSpPr>
          <p:cNvPr id="7" name="Rectangle: Rounded Corners 6">
            <a:extLst>
              <a:ext uri="{FF2B5EF4-FFF2-40B4-BE49-F238E27FC236}">
                <a16:creationId xmlns:a16="http://schemas.microsoft.com/office/drawing/2014/main" id="{0A5B04A1-4EEF-475A-8246-CFF09D4552D9}"/>
              </a:ext>
            </a:extLst>
          </p:cNvPr>
          <p:cNvSpPr/>
          <p:nvPr/>
        </p:nvSpPr>
        <p:spPr>
          <a:xfrm>
            <a:off x="3954811" y="2313480"/>
            <a:ext cx="1836000" cy="38544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600">
                <a:solidFill>
                  <a:schemeClr val="tx2"/>
                </a:solidFill>
              </a:rPr>
              <a:t>Velferðar- og mannréttindasvið</a:t>
            </a:r>
          </a:p>
          <a:p>
            <a:pPr algn="ctr"/>
            <a:r>
              <a:rPr lang="is-IS" sz="1100">
                <a:solidFill>
                  <a:schemeClr val="tx2"/>
                </a:solidFill>
              </a:rPr>
              <a:t>Félagsþjónusta</a:t>
            </a:r>
          </a:p>
          <a:p>
            <a:pPr algn="ctr"/>
            <a:r>
              <a:rPr lang="is-IS" sz="1100">
                <a:solidFill>
                  <a:schemeClr val="tx2"/>
                </a:solidFill>
              </a:rPr>
              <a:t>Málefni fatlaðra</a:t>
            </a:r>
          </a:p>
          <a:p>
            <a:pPr algn="ctr"/>
            <a:r>
              <a:rPr lang="is-IS" sz="1100">
                <a:solidFill>
                  <a:schemeClr val="tx2"/>
                </a:solidFill>
              </a:rPr>
              <a:t>Málefni aldraðra Barnavernd</a:t>
            </a:r>
          </a:p>
          <a:p>
            <a:pPr algn="ctr"/>
            <a:r>
              <a:rPr lang="is-IS" sz="1100">
                <a:solidFill>
                  <a:schemeClr val="tx2"/>
                </a:solidFill>
              </a:rPr>
              <a:t>Mannréttindi</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8149457" y="2313480"/>
            <a:ext cx="1836000" cy="385440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a:solidFill>
                  <a:schemeClr val="tx2"/>
                </a:solidFill>
              </a:rPr>
              <a:t>Skipulags- og umhverfissvið</a:t>
            </a:r>
          </a:p>
          <a:p>
            <a:pPr algn="ctr"/>
            <a:r>
              <a:rPr lang="is-IS" sz="1100">
                <a:solidFill>
                  <a:schemeClr val="tx2"/>
                </a:solidFill>
              </a:rPr>
              <a:t>Skipulagsmál</a:t>
            </a:r>
            <a:endParaRPr lang="is-IS" sz="1100">
              <a:solidFill>
                <a:schemeClr val="tx2"/>
              </a:solidFill>
              <a:cs typeface="Calibri"/>
            </a:endParaRPr>
          </a:p>
          <a:p>
            <a:pPr algn="ctr"/>
            <a:r>
              <a:rPr lang="is-IS" sz="1100">
                <a:solidFill>
                  <a:schemeClr val="tx2"/>
                </a:solidFill>
              </a:rPr>
              <a:t> Byggingarmál</a:t>
            </a:r>
            <a:endParaRPr lang="is-IS" sz="1100">
              <a:solidFill>
                <a:schemeClr val="tx2"/>
              </a:solidFill>
              <a:cs typeface="Calibri"/>
            </a:endParaRPr>
          </a:p>
          <a:p>
            <a:pPr algn="ctr"/>
            <a:r>
              <a:rPr lang="is-IS" sz="1100">
                <a:solidFill>
                  <a:schemeClr val="tx2"/>
                </a:solidFill>
              </a:rPr>
              <a:t>Umhverfi</a:t>
            </a:r>
            <a:endParaRPr lang="is-IS" sz="1100">
              <a:solidFill>
                <a:schemeClr val="tx2"/>
              </a:solidFill>
              <a:cs typeface="Calibri"/>
            </a:endParaRPr>
          </a:p>
          <a:p>
            <a:pPr algn="ctr"/>
            <a:r>
              <a:rPr lang="is-IS" sz="1100">
                <a:solidFill>
                  <a:schemeClr val="tx2"/>
                </a:solidFill>
              </a:rPr>
              <a:t>Vinnuskóli</a:t>
            </a:r>
            <a:endParaRPr lang="is-IS" sz="1100">
              <a:solidFill>
                <a:schemeClr val="tx2"/>
              </a:solidFill>
              <a:cs typeface="Calibri"/>
            </a:endParaRPr>
          </a:p>
          <a:p>
            <a:pPr algn="ctr"/>
            <a:r>
              <a:rPr lang="is-IS" sz="1100">
                <a:solidFill>
                  <a:schemeClr val="tx2"/>
                </a:solidFill>
              </a:rPr>
              <a:t>Framkvæmdir</a:t>
            </a:r>
            <a:endParaRPr lang="is-IS" sz="1100">
              <a:solidFill>
                <a:schemeClr val="tx2"/>
              </a:solidFill>
              <a:cs typeface="Calibri"/>
            </a:endParaRPr>
          </a:p>
          <a:p>
            <a:pPr algn="ctr"/>
            <a:r>
              <a:rPr lang="is-IS" sz="1100">
                <a:solidFill>
                  <a:schemeClr val="tx2"/>
                </a:solidFill>
              </a:rPr>
              <a:t>Umsjón fasteigna</a:t>
            </a:r>
            <a:endParaRPr lang="is-IS" sz="1100">
              <a:solidFill>
                <a:schemeClr val="tx2"/>
              </a:solidFill>
              <a:cs typeface="Calibri"/>
            </a:endParaRPr>
          </a:p>
        </p:txBody>
      </p:sp>
      <p:cxnSp>
        <p:nvCxnSpPr>
          <p:cNvPr id="40" name="Straight Connector 39">
            <a:extLst>
              <a:ext uri="{FF2B5EF4-FFF2-40B4-BE49-F238E27FC236}">
                <a16:creationId xmlns:a16="http://schemas.microsoft.com/office/drawing/2014/main" id="{BF9444AE-90C1-460A-8C59-A771D302EBBC}"/>
              </a:ext>
            </a:extLst>
          </p:cNvPr>
          <p:cNvCxnSpPr>
            <a:cxnSpLocks/>
          </p:cNvCxnSpPr>
          <p:nvPr/>
        </p:nvCxnSpPr>
        <p:spPr>
          <a:xfrm flipV="1">
            <a:off x="6960797" y="1589238"/>
            <a:ext cx="0" cy="9743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F471FC6-1639-4A67-9FD9-F98FE2D8E7C6}"/>
              </a:ext>
            </a:extLst>
          </p:cNvPr>
          <p:cNvSpPr/>
          <p:nvPr/>
        </p:nvSpPr>
        <p:spPr>
          <a:xfrm>
            <a:off x="6033787" y="2313481"/>
            <a:ext cx="1836000" cy="385440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a:r>
              <a:rPr lang="is-IS" sz="1600" dirty="0">
                <a:solidFill>
                  <a:schemeClr val="tx2"/>
                </a:solidFill>
              </a:rPr>
              <a:t>Mennta- og menningarsvið</a:t>
            </a:r>
          </a:p>
          <a:p>
            <a:pPr algn="ctr"/>
            <a:r>
              <a:rPr lang="is-IS" sz="1100" dirty="0">
                <a:solidFill>
                  <a:schemeClr val="tx2"/>
                </a:solidFill>
              </a:rPr>
              <a:t>Grunnskólar</a:t>
            </a:r>
            <a:endParaRPr lang="is-IS" sz="1100" dirty="0">
              <a:solidFill>
                <a:schemeClr val="tx2"/>
              </a:solidFill>
              <a:cs typeface="Calibri"/>
            </a:endParaRPr>
          </a:p>
          <a:p>
            <a:pPr algn="ctr"/>
            <a:r>
              <a:rPr lang="is-IS" sz="1100" dirty="0">
                <a:solidFill>
                  <a:schemeClr val="tx2"/>
                </a:solidFill>
              </a:rPr>
              <a:t>Leikskólar</a:t>
            </a:r>
            <a:endParaRPr lang="is-IS" sz="1100" dirty="0">
              <a:solidFill>
                <a:schemeClr val="tx2"/>
              </a:solidFill>
              <a:cs typeface="Calibri"/>
            </a:endParaRPr>
          </a:p>
          <a:p>
            <a:pPr algn="ctr"/>
            <a:r>
              <a:rPr lang="is-IS" sz="1100" dirty="0">
                <a:solidFill>
                  <a:schemeClr val="tx2"/>
                </a:solidFill>
              </a:rPr>
              <a:t>Tónlistarskóli</a:t>
            </a:r>
            <a:endParaRPr lang="is-IS" sz="1100" dirty="0">
              <a:solidFill>
                <a:schemeClr val="tx2"/>
              </a:solidFill>
              <a:cs typeface="Calibri"/>
            </a:endParaRPr>
          </a:p>
          <a:p>
            <a:pPr algn="ctr"/>
            <a:r>
              <a:rPr lang="is-IS" sz="1100" dirty="0">
                <a:solidFill>
                  <a:schemeClr val="tx2"/>
                </a:solidFill>
              </a:rPr>
              <a:t>Ungmennahús</a:t>
            </a:r>
            <a:endParaRPr lang="is-IS" sz="1100" dirty="0">
              <a:solidFill>
                <a:schemeClr val="tx2"/>
              </a:solidFill>
              <a:cs typeface="Calibri"/>
            </a:endParaRPr>
          </a:p>
          <a:p>
            <a:pPr algn="ctr"/>
            <a:r>
              <a:rPr lang="is-IS" sz="1100" dirty="0">
                <a:solidFill>
                  <a:schemeClr val="tx2"/>
                </a:solidFill>
              </a:rPr>
              <a:t>Dagforeldrar</a:t>
            </a:r>
            <a:endParaRPr lang="is-IS" sz="1100" dirty="0">
              <a:solidFill>
                <a:schemeClr val="tx2"/>
              </a:solidFill>
              <a:cs typeface="Calibri"/>
            </a:endParaRPr>
          </a:p>
          <a:p>
            <a:pPr algn="ctr"/>
            <a:r>
              <a:rPr lang="is-IS" sz="1100" dirty="0">
                <a:solidFill>
                  <a:schemeClr val="tx2"/>
                </a:solidFill>
              </a:rPr>
              <a:t>Íþróttir</a:t>
            </a:r>
            <a:endParaRPr lang="is-IS" sz="1100" dirty="0">
              <a:solidFill>
                <a:schemeClr val="tx2"/>
              </a:solidFill>
              <a:cs typeface="Calibri"/>
            </a:endParaRPr>
          </a:p>
          <a:p>
            <a:pPr algn="ctr"/>
            <a:r>
              <a:rPr lang="is-IS" sz="1100" dirty="0">
                <a:solidFill>
                  <a:schemeClr val="tx2"/>
                </a:solidFill>
              </a:rPr>
              <a:t>Íþróttamannvirki Sérfræðiþjónusta</a:t>
            </a:r>
            <a:endParaRPr lang="is-IS" sz="1100" dirty="0">
              <a:solidFill>
                <a:schemeClr val="tx2"/>
              </a:solidFill>
              <a:cs typeface="Calibri"/>
            </a:endParaRPr>
          </a:p>
          <a:p>
            <a:pPr algn="ctr"/>
            <a:r>
              <a:rPr lang="is-IS" sz="1100" dirty="0">
                <a:solidFill>
                  <a:schemeClr val="tx2"/>
                </a:solidFill>
              </a:rPr>
              <a:t>Forvarnir</a:t>
            </a:r>
          </a:p>
          <a:p>
            <a:pPr algn="ctr"/>
            <a:r>
              <a:rPr lang="is-IS" sz="1100" dirty="0">
                <a:solidFill>
                  <a:schemeClr val="tx2"/>
                </a:solidFill>
              </a:rPr>
              <a:t>Menningar- og safnamál</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855195" y="1225162"/>
            <a:ext cx="2193184"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Bæjarstjóri</a:t>
            </a:r>
          </a:p>
        </p:txBody>
      </p:sp>
      <p:sp>
        <p:nvSpPr>
          <p:cNvPr id="34" name="Rectangle: Rounded Corners 33">
            <a:extLst>
              <a:ext uri="{FF2B5EF4-FFF2-40B4-BE49-F238E27FC236}">
                <a16:creationId xmlns:a16="http://schemas.microsoft.com/office/drawing/2014/main" id="{C98E6AC0-53BF-4283-97AA-E41CBA49D40B}"/>
              </a:ext>
            </a:extLst>
          </p:cNvPr>
          <p:cNvSpPr/>
          <p:nvPr/>
        </p:nvSpPr>
        <p:spPr>
          <a:xfrm>
            <a:off x="5873216" y="1799505"/>
            <a:ext cx="2175163" cy="37333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200" dirty="0">
                <a:solidFill>
                  <a:schemeClr val="bg1"/>
                </a:solidFill>
              </a:rPr>
              <a:t>Mennta- og menningarráð</a:t>
            </a:r>
          </a:p>
        </p:txBody>
      </p:sp>
      <p:sp>
        <p:nvSpPr>
          <p:cNvPr id="31" name="Arrow: Left-Right 30">
            <a:extLst>
              <a:ext uri="{FF2B5EF4-FFF2-40B4-BE49-F238E27FC236}">
                <a16:creationId xmlns:a16="http://schemas.microsoft.com/office/drawing/2014/main" id="{7D39667D-A05B-47B8-A1D9-7B807B72510C}"/>
              </a:ext>
            </a:extLst>
          </p:cNvPr>
          <p:cNvSpPr/>
          <p:nvPr/>
        </p:nvSpPr>
        <p:spPr>
          <a:xfrm>
            <a:off x="4622717" y="4621168"/>
            <a:ext cx="4705350" cy="810061"/>
          </a:xfrm>
          <a:prstGeom prst="lef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100"/>
              <a:t>Þverfagleg teymisvinna (föst teymi eins og heilsueflandi samfélag, snemmtæk íhlutun, stofnanalóðir, barnvænt samfélag</a:t>
            </a:r>
            <a:r>
              <a:rPr lang="is-IS" sz="1100">
                <a:solidFill>
                  <a:schemeClr val="bg1"/>
                </a:solidFill>
              </a:rPr>
              <a:t>, vinnuskóli)</a:t>
            </a:r>
          </a:p>
        </p:txBody>
      </p:sp>
    </p:spTree>
    <p:extLst>
      <p:ext uri="{BB962C8B-B14F-4D97-AF65-F5344CB8AC3E}">
        <p14:creationId xmlns:p14="http://schemas.microsoft.com/office/powerpoint/2010/main" val="11655485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9622D12E-167A-45E1-910C-154A7347ED4C}"/>
              </a:ext>
            </a:extLst>
          </p:cNvPr>
          <p:cNvCxnSpPr>
            <a:cxnSpLocks/>
          </p:cNvCxnSpPr>
          <p:nvPr/>
        </p:nvCxnSpPr>
        <p:spPr>
          <a:xfrm flipV="1">
            <a:off x="11113032" y="1927109"/>
            <a:ext cx="0"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667CF3-66EF-4C3F-A49F-0C656F02A828}"/>
              </a:ext>
            </a:extLst>
          </p:cNvPr>
          <p:cNvCxnSpPr>
            <a:cxnSpLocks/>
          </p:cNvCxnSpPr>
          <p:nvPr/>
        </p:nvCxnSpPr>
        <p:spPr>
          <a:xfrm flipV="1">
            <a:off x="8003635" y="1927109"/>
            <a:ext cx="0" cy="9326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874A82-DA1E-4E6C-B78A-0C44DA6C6197}"/>
              </a:ext>
            </a:extLst>
          </p:cNvPr>
          <p:cNvCxnSpPr>
            <a:cxnSpLocks/>
            <a:stCxn id="42" idx="0"/>
          </p:cNvCxnSpPr>
          <p:nvPr/>
        </p:nvCxnSpPr>
        <p:spPr>
          <a:xfrm flipH="1" flipV="1">
            <a:off x="9555120" y="1927109"/>
            <a:ext cx="1294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6CCD01-B799-4BF5-9CD3-C226586340C7}"/>
              </a:ext>
            </a:extLst>
          </p:cNvPr>
          <p:cNvCxnSpPr>
            <a:cxnSpLocks/>
          </p:cNvCxnSpPr>
          <p:nvPr/>
        </p:nvCxnSpPr>
        <p:spPr>
          <a:xfrm flipV="1">
            <a:off x="3374063" y="1927109"/>
            <a:ext cx="17927" cy="9579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A794C-BCDB-4F7D-AA22-C0832E5903E7}"/>
              </a:ext>
            </a:extLst>
          </p:cNvPr>
          <p:cNvCxnSpPr>
            <a:cxnSpLocks/>
          </p:cNvCxnSpPr>
          <p:nvPr/>
        </p:nvCxnSpPr>
        <p:spPr>
          <a:xfrm flipV="1">
            <a:off x="1845073" y="1927109"/>
            <a:ext cx="0" cy="957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6F13D4-C124-452B-B401-83A051091B98}"/>
              </a:ext>
            </a:extLst>
          </p:cNvPr>
          <p:cNvCxnSpPr>
            <a:cxnSpLocks/>
            <a:stCxn id="10" idx="2"/>
            <a:endCxn id="54" idx="0"/>
          </p:cNvCxnSpPr>
          <p:nvPr/>
        </p:nvCxnSpPr>
        <p:spPr>
          <a:xfrm>
            <a:off x="6465179" y="1074245"/>
            <a:ext cx="24180" cy="1632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A5B04A1-4EEF-475A-8246-CFF09D4552D9}"/>
              </a:ext>
            </a:extLst>
          </p:cNvPr>
          <p:cNvSpPr/>
          <p:nvPr/>
        </p:nvSpPr>
        <p:spPr>
          <a:xfrm>
            <a:off x="1118373"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Skólaþjónusta</a:t>
            </a:r>
          </a:p>
          <a:p>
            <a:pPr algn="ctr"/>
            <a:r>
              <a:rPr lang="is-IS" sz="1100" b="1" dirty="0">
                <a:solidFill>
                  <a:schemeClr val="tx2"/>
                </a:solidFill>
              </a:rPr>
              <a:t>Verkefnastjóri</a:t>
            </a:r>
          </a:p>
          <a:p>
            <a:pPr algn="ctr"/>
            <a:r>
              <a:rPr lang="is-IS" sz="1100" b="1" dirty="0">
                <a:solidFill>
                  <a:schemeClr val="tx2"/>
                </a:solidFill>
              </a:rPr>
              <a:t>Talmeinafræðingur</a:t>
            </a:r>
          </a:p>
          <a:p>
            <a:pPr algn="ctr"/>
            <a:r>
              <a:rPr lang="is-IS" sz="1100" dirty="0">
                <a:solidFill>
                  <a:schemeClr val="tx2"/>
                </a:solidFill>
              </a:rPr>
              <a:t>Skólaþjónusta</a:t>
            </a:r>
          </a:p>
          <a:p>
            <a:pPr algn="ctr"/>
            <a:r>
              <a:rPr lang="is-IS" sz="1100" dirty="0">
                <a:solidFill>
                  <a:schemeClr val="tx2"/>
                </a:solidFill>
              </a:rPr>
              <a:t>Barnvænt samfélag</a:t>
            </a:r>
          </a:p>
          <a:p>
            <a:pPr algn="ctr"/>
            <a:endParaRPr lang="is-IS" sz="1000" dirty="0">
              <a:solidFill>
                <a:schemeClr val="tx2"/>
              </a:solidFill>
            </a:endParaRPr>
          </a:p>
        </p:txBody>
      </p:sp>
      <p:sp>
        <p:nvSpPr>
          <p:cNvPr id="8" name="Rectangle: Rounded Corners 7">
            <a:extLst>
              <a:ext uri="{FF2B5EF4-FFF2-40B4-BE49-F238E27FC236}">
                <a16:creationId xmlns:a16="http://schemas.microsoft.com/office/drawing/2014/main" id="{4F471FC6-1639-4A67-9FD9-F98FE2D8E7C6}"/>
              </a:ext>
            </a:extLst>
          </p:cNvPr>
          <p:cNvSpPr/>
          <p:nvPr/>
        </p:nvSpPr>
        <p:spPr>
          <a:xfrm>
            <a:off x="4200207"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Leikskólamál</a:t>
            </a:r>
            <a:endParaRPr lang="is-IS" sz="1600" dirty="0">
              <a:solidFill>
                <a:schemeClr val="tx2"/>
              </a:solidFill>
            </a:endParaRPr>
          </a:p>
          <a:p>
            <a:pPr algn="ctr"/>
            <a:r>
              <a:rPr lang="is-IS" sz="1100" b="1" dirty="0">
                <a:solidFill>
                  <a:schemeClr val="tx2"/>
                </a:solidFill>
              </a:rPr>
              <a:t>Skólastjórnendur</a:t>
            </a:r>
          </a:p>
          <a:p>
            <a:pPr algn="ctr"/>
            <a:r>
              <a:rPr lang="is-IS" sz="1100" dirty="0">
                <a:solidFill>
                  <a:schemeClr val="tx2"/>
                </a:solidFill>
              </a:rPr>
              <a:t>Akrasel</a:t>
            </a:r>
          </a:p>
          <a:p>
            <a:pPr algn="ctr"/>
            <a:r>
              <a:rPr lang="is-IS" sz="1100" dirty="0">
                <a:solidFill>
                  <a:schemeClr val="tx2"/>
                </a:solidFill>
              </a:rPr>
              <a:t>Garðasel</a:t>
            </a:r>
          </a:p>
          <a:p>
            <a:pPr algn="ctr"/>
            <a:r>
              <a:rPr lang="is-IS" sz="1100" dirty="0">
                <a:solidFill>
                  <a:schemeClr val="tx2"/>
                </a:solidFill>
              </a:rPr>
              <a:t>Teigasel</a:t>
            </a:r>
          </a:p>
          <a:p>
            <a:pPr algn="ctr"/>
            <a:r>
              <a:rPr lang="is-IS" sz="1100" dirty="0">
                <a:solidFill>
                  <a:schemeClr val="tx2"/>
                </a:solidFill>
              </a:rPr>
              <a:t>Vallarsel</a:t>
            </a:r>
          </a:p>
          <a:p>
            <a:pPr algn="ctr"/>
            <a:r>
              <a:rPr lang="is-IS" sz="1100" dirty="0">
                <a:solidFill>
                  <a:schemeClr val="tx2"/>
                </a:solidFill>
              </a:rPr>
              <a:t>Dagforeldrar</a:t>
            </a:r>
          </a:p>
        </p:txBody>
      </p:sp>
      <p:sp>
        <p:nvSpPr>
          <p:cNvPr id="9" name="Rectangle: Rounded Corners 8">
            <a:extLst>
              <a:ext uri="{FF2B5EF4-FFF2-40B4-BE49-F238E27FC236}">
                <a16:creationId xmlns:a16="http://schemas.microsoft.com/office/drawing/2014/main" id="{B0557751-5276-497E-BCD0-1B260AAB3D33}"/>
              </a:ext>
            </a:extLst>
          </p:cNvPr>
          <p:cNvSpPr/>
          <p:nvPr/>
        </p:nvSpPr>
        <p:spPr>
          <a:xfrm>
            <a:off x="729014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Æskulýðs- og forvarnarmál</a:t>
            </a:r>
          </a:p>
          <a:p>
            <a:pPr algn="ctr"/>
            <a:r>
              <a:rPr lang="is-IS" sz="1100" b="1" dirty="0">
                <a:solidFill>
                  <a:schemeClr val="tx2"/>
                </a:solidFill>
              </a:rPr>
              <a:t>Forstöðumaður</a:t>
            </a:r>
          </a:p>
          <a:p>
            <a:pPr algn="ctr"/>
            <a:r>
              <a:rPr lang="is-IS" sz="1100" dirty="0">
                <a:solidFill>
                  <a:schemeClr val="tx2"/>
                </a:solidFill>
              </a:rPr>
              <a:t>Frístunda- og forvarnarmál</a:t>
            </a:r>
          </a:p>
          <a:p>
            <a:pPr algn="ctr"/>
            <a:r>
              <a:rPr lang="is-IS" sz="1100" dirty="0">
                <a:solidFill>
                  <a:schemeClr val="tx2"/>
                </a:solidFill>
              </a:rPr>
              <a:t>Lýðheilsumál</a:t>
            </a:r>
          </a:p>
          <a:p>
            <a:pPr algn="ctr"/>
            <a:r>
              <a:rPr lang="is-IS" sz="1100" dirty="0">
                <a:solidFill>
                  <a:schemeClr val="tx2"/>
                </a:solidFill>
              </a:rPr>
              <a:t>Krakkadalur</a:t>
            </a:r>
          </a:p>
          <a:p>
            <a:pPr algn="ctr"/>
            <a:r>
              <a:rPr lang="is-IS" sz="1100" dirty="0">
                <a:solidFill>
                  <a:schemeClr val="tx2"/>
                </a:solidFill>
              </a:rPr>
              <a:t>Frístundastarf fyrir ungmenni með langtíma þjónustuþörf</a:t>
            </a:r>
          </a:p>
          <a:p>
            <a:pPr algn="ctr"/>
            <a:r>
              <a:rPr lang="is-IS" sz="1100" dirty="0">
                <a:solidFill>
                  <a:schemeClr val="tx2"/>
                </a:solidFill>
              </a:rPr>
              <a:t>Arnardalur</a:t>
            </a:r>
          </a:p>
          <a:p>
            <a:pPr algn="ctr"/>
            <a:r>
              <a:rPr lang="is-IS" sz="1100" dirty="0">
                <a:solidFill>
                  <a:schemeClr val="tx2"/>
                </a:solidFill>
              </a:rPr>
              <a:t>Hvíta húsið</a:t>
            </a:r>
          </a:p>
          <a:p>
            <a:pPr algn="ctr"/>
            <a:r>
              <a:rPr lang="is-IS" sz="1100" dirty="0">
                <a:solidFill>
                  <a:schemeClr val="tx2"/>
                </a:solidFill>
              </a:rPr>
              <a:t>Sumarnámskeið</a:t>
            </a:r>
          </a:p>
          <a:p>
            <a:pPr algn="ctr"/>
            <a:endParaRPr lang="is-IS" sz="1000" dirty="0">
              <a:solidFill>
                <a:schemeClr val="tx2"/>
              </a:solidFill>
            </a:endParaRPr>
          </a:p>
        </p:txBody>
      </p:sp>
      <p:sp>
        <p:nvSpPr>
          <p:cNvPr id="10" name="Rectangle: Rounded Corners 9">
            <a:extLst>
              <a:ext uri="{FF2B5EF4-FFF2-40B4-BE49-F238E27FC236}">
                <a16:creationId xmlns:a16="http://schemas.microsoft.com/office/drawing/2014/main" id="{87E594FC-47DC-4D49-A4CF-CC657C62B838}"/>
              </a:ext>
            </a:extLst>
          </p:cNvPr>
          <p:cNvSpPr/>
          <p:nvPr/>
        </p:nvSpPr>
        <p:spPr>
          <a:xfrm>
            <a:off x="5130940" y="570479"/>
            <a:ext cx="2668477" cy="503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Mennta- og menningarráð</a:t>
            </a:r>
          </a:p>
        </p:txBody>
      </p:sp>
      <p:sp>
        <p:nvSpPr>
          <p:cNvPr id="47" name="Rectangle: Rounded Corners 46">
            <a:extLst>
              <a:ext uri="{FF2B5EF4-FFF2-40B4-BE49-F238E27FC236}">
                <a16:creationId xmlns:a16="http://schemas.microsoft.com/office/drawing/2014/main" id="{24B06FDC-246C-449B-B396-7AC3C6CB0F43}"/>
              </a:ext>
            </a:extLst>
          </p:cNvPr>
          <p:cNvSpPr/>
          <p:nvPr/>
        </p:nvSpPr>
        <p:spPr>
          <a:xfrm>
            <a:off x="5931395" y="6043462"/>
            <a:ext cx="219318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2000">
                <a:solidFill>
                  <a:schemeClr val="bg1"/>
                </a:solidFill>
              </a:rPr>
              <a:t>Íbúar</a:t>
            </a:r>
          </a:p>
        </p:txBody>
      </p:sp>
      <p:cxnSp>
        <p:nvCxnSpPr>
          <p:cNvPr id="37" name="Straight Connector 36">
            <a:extLst>
              <a:ext uri="{FF2B5EF4-FFF2-40B4-BE49-F238E27FC236}">
                <a16:creationId xmlns:a16="http://schemas.microsoft.com/office/drawing/2014/main" id="{6C5247F5-63C8-4569-9635-795B0FAE0609}"/>
              </a:ext>
            </a:extLst>
          </p:cNvPr>
          <p:cNvCxnSpPr>
            <a:cxnSpLocks/>
            <a:stCxn id="8" idx="0"/>
          </p:cNvCxnSpPr>
          <p:nvPr/>
        </p:nvCxnSpPr>
        <p:spPr>
          <a:xfrm flipV="1">
            <a:off x="4920207" y="1927109"/>
            <a:ext cx="0" cy="7966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394306-6FFE-4EC8-93BB-8C5A374301BF}"/>
              </a:ext>
            </a:extLst>
          </p:cNvPr>
          <p:cNvCxnSpPr>
            <a:cxnSpLocks/>
          </p:cNvCxnSpPr>
          <p:nvPr/>
        </p:nvCxnSpPr>
        <p:spPr>
          <a:xfrm flipH="1">
            <a:off x="1831777" y="1927111"/>
            <a:ext cx="92812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C1DAD60-97C4-4EA7-8755-92EF9FA9E4A6}"/>
              </a:ext>
            </a:extLst>
          </p:cNvPr>
          <p:cNvSpPr/>
          <p:nvPr/>
        </p:nvSpPr>
        <p:spPr>
          <a:xfrm>
            <a:off x="884806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Heilsa og íþróttamál</a:t>
            </a:r>
          </a:p>
          <a:p>
            <a:pPr algn="ctr"/>
            <a:r>
              <a:rPr lang="is-IS" sz="1100" b="1" dirty="0">
                <a:solidFill>
                  <a:schemeClr val="tx2"/>
                </a:solidFill>
              </a:rPr>
              <a:t>Forstöðumaður</a:t>
            </a:r>
          </a:p>
          <a:p>
            <a:pPr algn="ctr"/>
            <a:r>
              <a:rPr lang="is-IS" sz="1000" dirty="0">
                <a:solidFill>
                  <a:schemeClr val="tx2"/>
                </a:solidFill>
              </a:rPr>
              <a:t>Akraneshöll</a:t>
            </a:r>
          </a:p>
          <a:p>
            <a:pPr algn="ctr"/>
            <a:r>
              <a:rPr lang="is-IS" sz="1000" dirty="0">
                <a:solidFill>
                  <a:schemeClr val="tx2"/>
                </a:solidFill>
              </a:rPr>
              <a:t>Íþróttahús</a:t>
            </a:r>
          </a:p>
          <a:p>
            <a:pPr algn="ctr"/>
            <a:r>
              <a:rPr lang="is-IS" sz="1000" dirty="0">
                <a:solidFill>
                  <a:schemeClr val="tx2"/>
                </a:solidFill>
              </a:rPr>
              <a:t>Sundlaug</a:t>
            </a:r>
          </a:p>
          <a:p>
            <a:pPr algn="ctr"/>
            <a:r>
              <a:rPr lang="is-IS" sz="1000" dirty="0">
                <a:solidFill>
                  <a:schemeClr val="tx2"/>
                </a:solidFill>
              </a:rPr>
              <a:t>Æfinga- og keppnisvöllur Jaðarsbökkum Fimleikahús Íþróttahús Vesturgötu</a:t>
            </a:r>
          </a:p>
          <a:p>
            <a:pPr algn="ctr"/>
            <a:r>
              <a:rPr lang="is-IS" sz="1000" dirty="0">
                <a:solidFill>
                  <a:schemeClr val="tx2"/>
                </a:solidFill>
              </a:rPr>
              <a:t>Bjarnalaug</a:t>
            </a:r>
            <a:endParaRPr lang="is-IS" sz="1000" dirty="0">
              <a:solidFill>
                <a:srgbClr val="FF0000"/>
              </a:solidFill>
            </a:endParaRPr>
          </a:p>
          <a:p>
            <a:pPr algn="ctr"/>
            <a:endParaRPr lang="is-IS" sz="1000" dirty="0">
              <a:solidFill>
                <a:schemeClr val="tx2"/>
              </a:solidFill>
            </a:endParaRPr>
          </a:p>
        </p:txBody>
      </p:sp>
      <p:sp>
        <p:nvSpPr>
          <p:cNvPr id="44" name="Rectangle: Rounded Corners 43">
            <a:extLst>
              <a:ext uri="{FF2B5EF4-FFF2-40B4-BE49-F238E27FC236}">
                <a16:creationId xmlns:a16="http://schemas.microsoft.com/office/drawing/2014/main" id="{76EA32DE-A2C2-4329-B410-2C20E83DB6E5}"/>
              </a:ext>
            </a:extLst>
          </p:cNvPr>
          <p:cNvSpPr/>
          <p:nvPr/>
        </p:nvSpPr>
        <p:spPr>
          <a:xfrm>
            <a:off x="2659290"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Grunnskólamál</a:t>
            </a:r>
          </a:p>
          <a:p>
            <a:pPr algn="ctr"/>
            <a:r>
              <a:rPr lang="is-IS" sz="1100" b="1" dirty="0">
                <a:solidFill>
                  <a:schemeClr val="tx2"/>
                </a:solidFill>
              </a:rPr>
              <a:t>Skólastjórnendur</a:t>
            </a:r>
          </a:p>
          <a:p>
            <a:pPr algn="ctr"/>
            <a:r>
              <a:rPr lang="is-IS" sz="1100" dirty="0">
                <a:solidFill>
                  <a:schemeClr val="tx2"/>
                </a:solidFill>
              </a:rPr>
              <a:t>Brekkubæjarskóli</a:t>
            </a:r>
          </a:p>
          <a:p>
            <a:pPr algn="ctr"/>
            <a:r>
              <a:rPr lang="is-IS" sz="1100" dirty="0">
                <a:solidFill>
                  <a:schemeClr val="tx2"/>
                </a:solidFill>
              </a:rPr>
              <a:t>Grundaskóli</a:t>
            </a:r>
          </a:p>
          <a:p>
            <a:pPr algn="ctr"/>
            <a:r>
              <a:rPr lang="is-IS" sz="1100" dirty="0">
                <a:solidFill>
                  <a:schemeClr val="tx2"/>
                </a:solidFill>
              </a:rPr>
              <a:t>Grundasel</a:t>
            </a:r>
          </a:p>
          <a:p>
            <a:pPr algn="ctr"/>
            <a:r>
              <a:rPr lang="is-IS" sz="1100" dirty="0">
                <a:solidFill>
                  <a:schemeClr val="tx2"/>
                </a:solidFill>
              </a:rPr>
              <a:t>Brekkusel</a:t>
            </a:r>
          </a:p>
          <a:p>
            <a:pPr algn="ctr"/>
            <a:endParaRPr lang="is-IS" sz="1000" dirty="0">
              <a:solidFill>
                <a:schemeClr val="tx2"/>
              </a:solidFill>
            </a:endParaRPr>
          </a:p>
        </p:txBody>
      </p:sp>
      <p:sp>
        <p:nvSpPr>
          <p:cNvPr id="54" name="Rectangle: Rounded Corners 53">
            <a:extLst>
              <a:ext uri="{FF2B5EF4-FFF2-40B4-BE49-F238E27FC236}">
                <a16:creationId xmlns:a16="http://schemas.microsoft.com/office/drawing/2014/main" id="{93CF7219-F2E6-4F9D-84A7-2AC8BE5A215E}"/>
              </a:ext>
            </a:extLst>
          </p:cNvPr>
          <p:cNvSpPr/>
          <p:nvPr/>
        </p:nvSpPr>
        <p:spPr>
          <a:xfrm>
            <a:off x="5769359" y="2706948"/>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a:solidFill>
                  <a:schemeClr val="tx2"/>
                </a:solidFill>
              </a:rPr>
              <a:t>Tónlistarskóli</a:t>
            </a:r>
          </a:p>
          <a:p>
            <a:pPr algn="ctr"/>
            <a:r>
              <a:rPr lang="is-IS" sz="1100" b="1">
                <a:solidFill>
                  <a:schemeClr val="tx2"/>
                </a:solidFill>
              </a:rPr>
              <a:t>Skólastjóri</a:t>
            </a:r>
          </a:p>
          <a:p>
            <a:pPr algn="ctr"/>
            <a:r>
              <a:rPr lang="is-IS" sz="1100">
                <a:solidFill>
                  <a:schemeClr val="tx2"/>
                </a:solidFill>
              </a:rPr>
              <a:t>Tónlistarkennsla</a:t>
            </a:r>
          </a:p>
        </p:txBody>
      </p:sp>
      <p:sp>
        <p:nvSpPr>
          <p:cNvPr id="29" name="Rectangle: Rounded Corners 28">
            <a:extLst>
              <a:ext uri="{FF2B5EF4-FFF2-40B4-BE49-F238E27FC236}">
                <a16:creationId xmlns:a16="http://schemas.microsoft.com/office/drawing/2014/main" id="{48BF74EE-FEA2-4EB6-AF67-4AF3FB2DCB95}"/>
              </a:ext>
            </a:extLst>
          </p:cNvPr>
          <p:cNvSpPr/>
          <p:nvPr/>
        </p:nvSpPr>
        <p:spPr>
          <a:xfrm>
            <a:off x="7285696" y="2077092"/>
            <a:ext cx="1444454" cy="5037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Ungmennaráð</a:t>
            </a:r>
          </a:p>
        </p:txBody>
      </p:sp>
      <p:sp>
        <p:nvSpPr>
          <p:cNvPr id="25" name="Rectangle 24">
            <a:extLst>
              <a:ext uri="{FF2B5EF4-FFF2-40B4-BE49-F238E27FC236}">
                <a16:creationId xmlns:a16="http://schemas.microsoft.com/office/drawing/2014/main" id="{6B735DEC-D21D-416F-8511-668CFBDDC1F3}"/>
              </a:ext>
            </a:extLst>
          </p:cNvPr>
          <p:cNvSpPr/>
          <p:nvPr/>
        </p:nvSpPr>
        <p:spPr>
          <a:xfrm>
            <a:off x="41794" y="14419"/>
            <a:ext cx="4352401" cy="9157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is-IS" sz="2800" b="1" dirty="0">
                <a:solidFill>
                  <a:schemeClr val="tx2"/>
                </a:solidFill>
              </a:rPr>
              <a:t>Mennta- og menningarsvið</a:t>
            </a:r>
          </a:p>
        </p:txBody>
      </p:sp>
      <p:sp>
        <p:nvSpPr>
          <p:cNvPr id="24" name="Rectangle: Rounded Corners 23">
            <a:extLst>
              <a:ext uri="{FF2B5EF4-FFF2-40B4-BE49-F238E27FC236}">
                <a16:creationId xmlns:a16="http://schemas.microsoft.com/office/drawing/2014/main" id="{35A9C708-C7F2-48E4-8B67-29D30926A9F3}"/>
              </a:ext>
            </a:extLst>
          </p:cNvPr>
          <p:cNvSpPr/>
          <p:nvPr/>
        </p:nvSpPr>
        <p:spPr>
          <a:xfrm>
            <a:off x="10385700" y="2723797"/>
            <a:ext cx="1440000" cy="32040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s-IS" sz="1400" dirty="0">
                <a:solidFill>
                  <a:schemeClr val="tx2"/>
                </a:solidFill>
              </a:rPr>
              <a:t>Menningar- og safnamál</a:t>
            </a:r>
          </a:p>
          <a:p>
            <a:pPr algn="ctr"/>
            <a:r>
              <a:rPr lang="is-IS" sz="1080" b="1" dirty="0">
                <a:solidFill>
                  <a:schemeClr val="tx2"/>
                </a:solidFill>
              </a:rPr>
              <a:t>Forstöðumaður</a:t>
            </a:r>
          </a:p>
          <a:p>
            <a:pPr algn="ctr"/>
            <a:r>
              <a:rPr lang="is-IS" sz="1080" b="1" dirty="0">
                <a:solidFill>
                  <a:schemeClr val="tx2"/>
                </a:solidFill>
              </a:rPr>
              <a:t>Bæjarbókavörður</a:t>
            </a:r>
          </a:p>
          <a:p>
            <a:pPr algn="ctr"/>
            <a:r>
              <a:rPr lang="is-IS" sz="1080" b="1" dirty="0">
                <a:solidFill>
                  <a:schemeClr val="tx2"/>
                </a:solidFill>
              </a:rPr>
              <a:t>Héraðsskjalavörður</a:t>
            </a:r>
          </a:p>
          <a:p>
            <a:pPr algn="ctr"/>
            <a:r>
              <a:rPr lang="is-IS" sz="1080" b="1" dirty="0">
                <a:solidFill>
                  <a:schemeClr val="tx2"/>
                </a:solidFill>
              </a:rPr>
              <a:t>Deildarstjórar</a:t>
            </a:r>
          </a:p>
          <a:p>
            <a:pPr algn="ctr"/>
            <a:r>
              <a:rPr lang="is-IS" sz="1080" dirty="0">
                <a:solidFill>
                  <a:schemeClr val="tx2"/>
                </a:solidFill>
              </a:rPr>
              <a:t>Byggðasafn</a:t>
            </a:r>
          </a:p>
          <a:p>
            <a:pPr algn="ctr"/>
            <a:r>
              <a:rPr lang="is-IS" sz="1080" dirty="0">
                <a:solidFill>
                  <a:schemeClr val="tx2"/>
                </a:solidFill>
              </a:rPr>
              <a:t>Bókasafn</a:t>
            </a:r>
          </a:p>
          <a:p>
            <a:pPr algn="ctr"/>
            <a:r>
              <a:rPr lang="is-IS" sz="1080" dirty="0">
                <a:solidFill>
                  <a:schemeClr val="tx2"/>
                </a:solidFill>
              </a:rPr>
              <a:t>Ljósmyndasafn</a:t>
            </a:r>
          </a:p>
          <a:p>
            <a:pPr algn="ctr"/>
            <a:r>
              <a:rPr lang="is-IS" sz="1080" dirty="0">
                <a:solidFill>
                  <a:schemeClr val="tx2"/>
                </a:solidFill>
              </a:rPr>
              <a:t>Héraðsskjalasafn</a:t>
            </a:r>
          </a:p>
        </p:txBody>
      </p:sp>
      <p:sp>
        <p:nvSpPr>
          <p:cNvPr id="12" name="Rectangle: Rounded Corners 11">
            <a:extLst>
              <a:ext uri="{FF2B5EF4-FFF2-40B4-BE49-F238E27FC236}">
                <a16:creationId xmlns:a16="http://schemas.microsoft.com/office/drawing/2014/main" id="{CA1545E9-0C4F-4241-ABFA-517E6F81D8EF}"/>
              </a:ext>
            </a:extLst>
          </p:cNvPr>
          <p:cNvSpPr/>
          <p:nvPr/>
        </p:nvSpPr>
        <p:spPr>
          <a:xfrm>
            <a:off x="5130940" y="1173508"/>
            <a:ext cx="2668475" cy="52072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Mennta- og menningarsvið</a:t>
            </a:r>
          </a:p>
          <a:p>
            <a:pPr algn="ctr"/>
            <a:r>
              <a:rPr lang="is-IS" sz="1200" b="1" dirty="0">
                <a:solidFill>
                  <a:schemeClr val="bg1"/>
                </a:solidFill>
              </a:rPr>
              <a:t>Sviðsstjóri</a:t>
            </a:r>
          </a:p>
        </p:txBody>
      </p:sp>
      <p:sp>
        <p:nvSpPr>
          <p:cNvPr id="30" name="Rectangle: Rounded Corners 29">
            <a:extLst>
              <a:ext uri="{FF2B5EF4-FFF2-40B4-BE49-F238E27FC236}">
                <a16:creationId xmlns:a16="http://schemas.microsoft.com/office/drawing/2014/main" id="{1B98D51A-22A2-42F9-8015-1335F474D428}"/>
              </a:ext>
            </a:extLst>
          </p:cNvPr>
          <p:cNvSpPr/>
          <p:nvPr/>
        </p:nvSpPr>
        <p:spPr>
          <a:xfrm>
            <a:off x="10380091" y="2072326"/>
            <a:ext cx="1445609" cy="496466"/>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s-IS" sz="1600" dirty="0">
                <a:solidFill>
                  <a:schemeClr val="bg1"/>
                </a:solidFill>
              </a:rPr>
              <a:t>Menningar- og safnanefnd</a:t>
            </a:r>
          </a:p>
        </p:txBody>
      </p:sp>
    </p:spTree>
    <p:extLst>
      <p:ext uri="{BB962C8B-B14F-4D97-AF65-F5344CB8AC3E}">
        <p14:creationId xmlns:p14="http://schemas.microsoft.com/office/powerpoint/2010/main" val="413177164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BA15006AF69F42B2166A304058C830" ma:contentTypeVersion="13" ma:contentTypeDescription="Create a new document." ma:contentTypeScope="" ma:versionID="edba253d7eeb8286d8909124642e921e">
  <xsd:schema xmlns:xsd="http://www.w3.org/2001/XMLSchema" xmlns:xs="http://www.w3.org/2001/XMLSchema" xmlns:p="http://schemas.microsoft.com/office/2006/metadata/properties" xmlns:ns3="07a3972c-8c59-47b9-8aa4-42a82fcba22d" xmlns:ns4="b0a93ea2-9ca9-402f-9805-49ae3f97184f" targetNamespace="http://schemas.microsoft.com/office/2006/metadata/properties" ma:root="true" ma:fieldsID="ddaecf205e53d1105b7d7631d2c898c7" ns3:_="" ns4:_="">
    <xsd:import namespace="07a3972c-8c59-47b9-8aa4-42a82fcba22d"/>
    <xsd:import namespace="b0a93ea2-9ca9-402f-9805-49ae3f9718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3972c-8c59-47b9-8aa4-42a82fcba2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a93ea2-9ca9-402f-9805-49ae3f9718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8C2FDB-75B6-4F3B-AD0F-8D18F56E82BB}">
  <ds:schemaRefs>
    <ds:schemaRef ds:uri="http://schemas.microsoft.com/office/2006/metadata/properties"/>
    <ds:schemaRef ds:uri="http://purl.org/dc/elements/1.1/"/>
    <ds:schemaRef ds:uri="http://www.w3.org/XML/1998/namespace"/>
    <ds:schemaRef ds:uri="http://schemas.microsoft.com/office/2006/documentManagement/types"/>
    <ds:schemaRef ds:uri="07a3972c-8c59-47b9-8aa4-42a82fcba22d"/>
    <ds:schemaRef ds:uri="http://purl.org/dc/dcmitype/"/>
    <ds:schemaRef ds:uri="http://schemas.microsoft.com/office/infopath/2007/PartnerControls"/>
    <ds:schemaRef ds:uri="http://schemas.openxmlformats.org/package/2006/metadata/core-properties"/>
    <ds:schemaRef ds:uri="b0a93ea2-9ca9-402f-9805-49ae3f97184f"/>
    <ds:schemaRef ds:uri="http://purl.org/dc/terms/"/>
  </ds:schemaRefs>
</ds:datastoreItem>
</file>

<file path=customXml/itemProps2.xml><?xml version="1.0" encoding="utf-8"?>
<ds:datastoreItem xmlns:ds="http://schemas.openxmlformats.org/officeDocument/2006/customXml" ds:itemID="{F2F5AA27-8BED-41D0-8A27-077DFFC1D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3972c-8c59-47b9-8aa4-42a82fcba22d"/>
    <ds:schemaRef ds:uri="b0a93ea2-9ca9-402f-9805-49ae3f971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2836AA-37D2-4EBC-B13F-AC24A976E5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58508</TotalTime>
  <Words>1115</Words>
  <Application>Microsoft Office PowerPoint</Application>
  <PresentationFormat>Widescreen</PresentationFormat>
  <Paragraphs>337</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Symbol</vt:lpstr>
      <vt:lpstr>Times New Roman</vt:lpstr>
      <vt:lpstr>Office Theme</vt:lpstr>
      <vt:lpstr>Nýtt skipurit Akraneskaupstaðar</vt:lpstr>
      <vt:lpstr>Skipuritsbreytingar í lok árs 2020 Tóku gildi 1 janúar 2021</vt:lpstr>
      <vt:lpstr>VILJI TIL FREKARI BREYTINGA </vt:lpstr>
      <vt:lpstr>MARKMIÐ BREYTINGANNA NÚ</vt:lpstr>
      <vt:lpstr>HELSTU BREYTINGAR</vt:lpstr>
      <vt:lpstr>HELSTU BREYTINGAR (framhald)</vt:lpstr>
      <vt:lpstr>HELSTU BREYTINGAR (framhald)</vt:lpstr>
      <vt:lpstr>PowerPoint Presentation</vt:lpstr>
      <vt:lpstr>PowerPoint Presentation</vt:lpstr>
      <vt:lpstr>PowerPoint Presentation</vt:lpstr>
      <vt:lpstr>PowerPoint Presentation</vt:lpstr>
      <vt:lpstr>PowerPoint Presentation</vt:lpstr>
      <vt:lpstr>PowerPoint Presentation</vt:lpstr>
      <vt:lpstr>NÆSTU SKREF</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Stjórnkerfisbreytingar hjá Akraneskaupstað</dc:title>
  <dc:creator>Sædís Alexía Sigurmundsdóttir</dc:creator>
  <cp:lastModifiedBy>Steinar Adolfsson</cp:lastModifiedBy>
  <cp:revision>52</cp:revision>
  <cp:lastPrinted>2022-03-16T14:04:14Z</cp:lastPrinted>
  <dcterms:created xsi:type="dcterms:W3CDTF">2020-11-24T19:59:32Z</dcterms:created>
  <dcterms:modified xsi:type="dcterms:W3CDTF">2022-04-26T21:08:53Z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0x010100AABA15006AF69F42B2166A304058C830</vt:lpwstr>
  </property>
</Properties>
</file>