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60" r:id="rId4"/>
    <p:sldId id="259" r:id="rId5"/>
    <p:sldId id="262" r:id="rId6"/>
    <p:sldId id="267" r:id="rId7"/>
    <p:sldId id="268" r:id="rId8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5D19-943B-B5F8-2D85-432E9D185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8B2D-8FE1-50F7-D8FF-6F392916F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7F187-D138-EED3-F008-E4D3FE30D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F5504-F4DB-DA74-51CC-17AA7F24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EFAC8-639D-50FB-2FAA-5A837109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3415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CDD4A-1C7C-5A87-4080-CE30F06F7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C8967-045D-74FC-4902-C426870C1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4919A-32AE-8B08-E579-198ACC06A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EECC5-42E7-CB33-2037-A14A7D88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F0A80-E68F-DCFC-EFE2-3729EA08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7300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2E2583-5EA2-D38E-ED51-5DFBD5E22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A899-9596-305E-FE0C-1ABD0DB15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383C0-6CEB-A7D6-0B12-099D9FDF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6702C-0920-76C3-C993-3EE3A0E4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48BBA-445C-9FC7-22E6-EAC55CA8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163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BDA09-074D-E349-2A90-98AB2566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77A1-799E-053E-3278-8378B94BE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739B-64C2-6147-4EAD-B9AA9F7E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99425-5267-CFB5-6D2F-A6C1E3F3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32D36-0C67-6799-2BBC-AAC7F5F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668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219B-429B-AD35-BE71-4A1E0F95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A0D8-C5E9-563C-D08C-07753B171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EED8C-12F0-3867-8243-23E9069D7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81CC3-8BEB-6234-EF51-30FC360B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3779C-045A-345B-70CE-4FDE8483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7810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99AE-579E-BB2A-90B1-8C9DBEF8C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9217-8042-3CC8-A6AA-67D656060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C03AB6-F205-1581-276F-351BA5EB6D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E149D-BB0C-4504-9900-407A1885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3041C-51F5-0A5D-C358-E7451901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BEB6D-B06D-7B0B-E5CC-7A4BF35F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1114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99DE-4A65-FB4E-EA0B-0D8A86E2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F7ACD-38F4-B499-4813-E0E60D5D2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F096D-116F-00CE-17E6-7A6FAF5C8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A3151-2F96-A312-E095-FF16B93519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083181-82D6-34EA-00E6-D86010CAB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40D5D1-55D9-F4AF-53C5-3F579EFB8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42FECA-7A10-6E03-F913-C0FE3AB4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50384-5FE6-E0B1-E3D9-7B7FCCF9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16495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6A7B-E0D5-B61C-F38F-EF37CCCE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74041-6DD0-EDB8-9888-5126C2CC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6ED47-27F2-0A78-53EE-AD927654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44534D-E11A-7EBB-D5B5-C5C099130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705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C3739B-B9B4-3795-49B9-73EE63F9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B55490-A222-441B-41AB-5ED75039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15B70-01E1-F19B-62FB-7E827FFD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905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678A-D3AF-1536-0B1B-D4820EA2B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C2962-5654-5FB8-B7A6-841459021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23A1-0807-E824-9AF9-225E37BDE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4030A-ADF9-912F-714F-38385A02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005D4-CE5E-0207-6D39-3166E74F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19964-223B-5AA1-22C3-F2E99FA6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9984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A321-B50D-D31A-04D1-BD98EF6D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35F999-493C-3433-3A80-E14729AB6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DB9D09-5B72-B283-1A2D-09CF116CA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07B3D2-6F04-7857-4E1E-FFEFDDA7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8DDC9-BD51-DC67-7361-57B9EDF6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0F9EE-2404-E697-C544-B224D5632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527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B7FF7-2350-B9B3-2552-661F40E1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2EC9A-1013-E666-FFD8-F921FBA6F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FF1CE-EF3C-8A7F-6ED5-022D90496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336C-100B-4930-B946-E160D114F7B9}" type="datetimeFigureOut">
              <a:rPr lang="is-IS" smtClean="0"/>
              <a:t>23.1.2023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FD784-494D-070D-A0DE-FB8325300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54AB2-EED9-401D-7B87-B6CF09F1A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1316-D600-4F06-AC0C-3FC39FF9B45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950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injavernd.is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BEB713-35A1-D9DF-3A66-181B18887A04}"/>
              </a:ext>
            </a:extLst>
          </p:cNvPr>
          <p:cNvSpPr txBox="1"/>
          <p:nvPr/>
        </p:nvSpPr>
        <p:spPr>
          <a:xfrm>
            <a:off x="3426691" y="221673"/>
            <a:ext cx="4516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b="1" dirty="0"/>
              <a:t>ÁRNAHÚS</a:t>
            </a:r>
          </a:p>
          <a:p>
            <a:pPr algn="ctr"/>
            <a:r>
              <a:rPr lang="is-IS" sz="2800" b="1" dirty="0"/>
              <a:t>Hluti af stærri heild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152377-E105-B1B6-AE25-C42305DC3018}"/>
              </a:ext>
            </a:extLst>
          </p:cNvPr>
          <p:cNvSpPr txBox="1"/>
          <p:nvPr/>
        </p:nvSpPr>
        <p:spPr>
          <a:xfrm>
            <a:off x="189346" y="4984826"/>
            <a:ext cx="5495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dirty="0"/>
              <a:t>Ástand, umhverfi og verkefni</a:t>
            </a:r>
          </a:p>
        </p:txBody>
      </p:sp>
    </p:spTree>
    <p:extLst>
      <p:ext uri="{BB962C8B-B14F-4D97-AF65-F5344CB8AC3E}">
        <p14:creationId xmlns:p14="http://schemas.microsoft.com/office/powerpoint/2010/main" val="253310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F24E-9A59-A748-86C6-C7A143462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05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Ártöl</a:t>
            </a:r>
            <a:r>
              <a:rPr lang="en-US" b="1" dirty="0"/>
              <a:t>, </a:t>
            </a:r>
            <a:r>
              <a:rPr lang="en-US" b="1" dirty="0" err="1"/>
              <a:t>stærðir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skipulag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DA31-F926-6E4C-95C1-024BAAD3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6" y="976184"/>
            <a:ext cx="4439445" cy="57261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 err="1"/>
              <a:t>Árnahús</a:t>
            </a:r>
            <a:r>
              <a:rPr lang="en-US" sz="1800" dirty="0"/>
              <a:t> </a:t>
            </a:r>
            <a:r>
              <a:rPr lang="en-US" sz="1800" dirty="0" err="1"/>
              <a:t>byggt</a:t>
            </a:r>
            <a:r>
              <a:rPr lang="en-US" sz="1800" dirty="0"/>
              <a:t> </a:t>
            </a:r>
            <a:r>
              <a:rPr lang="en-US" sz="1800" dirty="0" err="1"/>
              <a:t>árið</a:t>
            </a:r>
            <a:r>
              <a:rPr lang="en-US" sz="1800" dirty="0"/>
              <a:t> 1901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s-IS" sz="1800" dirty="0"/>
              <a:t>Lagfæring, stækkun/endursmíði </a:t>
            </a:r>
          </a:p>
          <a:p>
            <a:pPr marL="0" indent="0">
              <a:buNone/>
            </a:pPr>
            <a:r>
              <a:rPr lang="is-IS" sz="1800" dirty="0"/>
              <a:t>    húsanna frá 1951 og 1956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s-IS" sz="1800" dirty="0"/>
              <a:t>Fyrir liggur stafræn teikning af húsunum.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s-IS" sz="1800" dirty="0"/>
              <a:t>Endurnýja eða rífa – þar er boltinn hjá bænum.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s-IS" sz="1800" dirty="0"/>
              <a:t>Eigandi: Akraneskaupstaður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s-IS" sz="1800" dirty="0"/>
              <a:t>Lög um húsafriðun nr. 104 frá 2001:</a:t>
            </a:r>
          </a:p>
          <a:p>
            <a:pPr marL="0" indent="0">
              <a:buNone/>
            </a:pPr>
            <a:endParaRPr lang="is-IS" sz="2000" dirty="0"/>
          </a:p>
          <a:p>
            <a:pPr marL="0" indent="0">
              <a:buNone/>
            </a:pPr>
            <a:endParaRPr lang="is-I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A5021-A63A-5D0D-2F14-5E7B7BF56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18" y="5209755"/>
            <a:ext cx="1814082" cy="1508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E894BB-100A-6C8D-C6D4-2600E1F97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81" y="1305988"/>
            <a:ext cx="7023507" cy="536358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A395347F-C283-6754-32FF-3DC7D00AF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21" y="3776346"/>
            <a:ext cx="2836188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is-IS" sz="1200" b="1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Droid Serif"/>
              </a:rPr>
              <a:t>„6. gr.</a:t>
            </a:r>
            <a:r>
              <a:rPr kumimoji="0" lang="is-IS" altLang="is-IS" sz="12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Droid Serif"/>
              </a:rPr>
              <a:t> Öll hús, sem reist eru fyrir 1850, eru friðuð, svo og allar kirkjur reistar fyrir 1918.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s-IS" altLang="is-IS" sz="12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Droid Serif"/>
              </a:rPr>
              <a:t>Eigendum húsa, sem reist eru fyrir 1918, er skylt að leita álits hjá </a:t>
            </a:r>
            <a:r>
              <a:rPr kumimoji="0" lang="is-IS" altLang="is-IS" sz="1200" b="0" i="0" u="none" strike="noStrike" cap="none" normalizeH="0" baseline="0" dirty="0" err="1">
                <a:ln>
                  <a:noFill/>
                </a:ln>
                <a:solidFill>
                  <a:srgbClr val="242424"/>
                </a:solidFill>
                <a:effectLst/>
                <a:latin typeface="Droid Serif"/>
              </a:rPr>
              <a:t>húsafriðunarnefnd</a:t>
            </a:r>
            <a:r>
              <a:rPr kumimoji="0" lang="is-IS" altLang="is-IS" sz="12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Droid Serif"/>
              </a:rPr>
              <a:t> með góðum fyrirvara ef þeir hyggjast breyta húsi sínu, flytja það eða rífa.</a:t>
            </a:r>
            <a:r>
              <a:rPr lang="is-IS" altLang="is-IS" sz="800" dirty="0">
                <a:latin typeface="Droid Serif"/>
              </a:rPr>
              <a:t>“</a:t>
            </a:r>
            <a:endParaRPr kumimoji="0" lang="is-IS" altLang="is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FEAE95-E9BA-1BA5-3E49-5B4FDFF36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-86206"/>
            <a:ext cx="88661" cy="1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8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855C4-98B7-2CC4-3B19-0CB003C50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6073" y="1040534"/>
            <a:ext cx="5800436" cy="56650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s-IS" sz="2600" dirty="0"/>
              <a:t>Sólmundarhöfði – Samtal menningar og náttúru.  Landslagsgreining.  Jónas Ingólfur </a:t>
            </a:r>
            <a:r>
              <a:rPr lang="is-IS" sz="2600" dirty="0" err="1"/>
              <a:t>Lövdal</a:t>
            </a:r>
            <a:r>
              <a:rPr lang="is-IS" sz="2600" dirty="0"/>
              <a:t> (BS-ritgerð).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sz="1900" dirty="0"/>
              <a:t>„</a:t>
            </a:r>
            <a:r>
              <a:rPr lang="is-IS" sz="1900" i="0" dirty="0">
                <a:solidFill>
                  <a:srgbClr val="000000"/>
                </a:solidFill>
                <a:effectLst/>
              </a:rPr>
              <a:t>Sólmundarhöfði er gróðursæl vin innan</a:t>
            </a:r>
            <a:br>
              <a:rPr lang="is-IS" sz="1900" i="0" dirty="0">
                <a:solidFill>
                  <a:srgbClr val="000000"/>
                </a:solidFill>
                <a:effectLst/>
              </a:rPr>
            </a:br>
            <a:r>
              <a:rPr lang="is-IS" sz="1900" i="0" dirty="0">
                <a:solidFill>
                  <a:srgbClr val="000000"/>
                </a:solidFill>
                <a:effectLst/>
              </a:rPr>
              <a:t>byggðar með sitt blandaða blómaengi.</a:t>
            </a:r>
            <a:br>
              <a:rPr lang="is-IS" sz="1900" i="0" dirty="0">
                <a:solidFill>
                  <a:srgbClr val="000000"/>
                </a:solidFill>
                <a:effectLst/>
              </a:rPr>
            </a:br>
            <a:r>
              <a:rPr lang="is-IS" sz="1900" i="0" dirty="0">
                <a:solidFill>
                  <a:srgbClr val="000000"/>
                </a:solidFill>
                <a:effectLst/>
              </a:rPr>
              <a:t>Í sínum sumarbúningi er fjölbreytt úrval af</a:t>
            </a:r>
            <a:br>
              <a:rPr lang="is-IS" sz="1900" i="0" dirty="0">
                <a:solidFill>
                  <a:srgbClr val="000000"/>
                </a:solidFill>
                <a:effectLst/>
              </a:rPr>
            </a:br>
            <a:r>
              <a:rPr lang="is-IS" sz="1900" i="0" dirty="0">
                <a:solidFill>
                  <a:srgbClr val="000000"/>
                </a:solidFill>
                <a:effectLst/>
              </a:rPr>
              <a:t>gróðri á svæðinu.“</a:t>
            </a:r>
            <a:r>
              <a:rPr lang="is-IS" sz="1900" dirty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sz="1900" i="0" dirty="0">
                <a:solidFill>
                  <a:srgbClr val="000000"/>
                </a:solidFill>
                <a:effectLst/>
              </a:rPr>
              <a:t>„Fjaran sem liggur upp að jaðri svæðisins er</a:t>
            </a:r>
            <a:br>
              <a:rPr lang="is-IS" sz="1900" i="0" dirty="0">
                <a:solidFill>
                  <a:srgbClr val="000000"/>
                </a:solidFill>
                <a:effectLst/>
              </a:rPr>
            </a:br>
            <a:r>
              <a:rPr lang="is-IS" sz="1900" i="0" dirty="0">
                <a:solidFill>
                  <a:srgbClr val="000000"/>
                </a:solidFill>
                <a:effectLst/>
              </a:rPr>
              <a:t>fjölbreytt og inniheldur margar mismunandi</a:t>
            </a:r>
            <a:br>
              <a:rPr lang="is-IS" sz="1900" i="0" dirty="0">
                <a:solidFill>
                  <a:srgbClr val="000000"/>
                </a:solidFill>
                <a:effectLst/>
              </a:rPr>
            </a:br>
            <a:r>
              <a:rPr lang="is-IS" sz="1900" i="0" dirty="0">
                <a:solidFill>
                  <a:srgbClr val="000000"/>
                </a:solidFill>
                <a:effectLst/>
              </a:rPr>
              <a:t>tegundir af sjávargróðri.“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sz="1900" b="0" i="0" dirty="0">
                <a:solidFill>
                  <a:srgbClr val="000000"/>
                </a:solidFill>
                <a:effectLst/>
              </a:rPr>
              <a:t>„Grýtt </a:t>
            </a:r>
            <a:r>
              <a:rPr lang="is-IS" sz="1900" b="0" i="0" dirty="0" err="1">
                <a:solidFill>
                  <a:srgbClr val="000000"/>
                </a:solidFill>
                <a:effectLst/>
              </a:rPr>
              <a:t>klapparfjaran</a:t>
            </a:r>
            <a:r>
              <a:rPr lang="is-IS" sz="1900" b="0" i="0" dirty="0">
                <a:solidFill>
                  <a:srgbClr val="000000"/>
                </a:solidFill>
                <a:effectLst/>
              </a:rPr>
              <a:t> og sjórinn við Sólmundarhöfða eru vel sótt af ýmsum fuglategundum.“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sz="1900" b="0" i="0" dirty="0">
                <a:solidFill>
                  <a:srgbClr val="000000"/>
                </a:solidFill>
                <a:effectLst/>
              </a:rPr>
              <a:t>„Menningargæði innan byggðar eru tengd umhverfi okkar og</a:t>
            </a:r>
            <a:br>
              <a:rPr lang="is-IS" sz="1900" b="0" i="0" dirty="0">
                <a:solidFill>
                  <a:srgbClr val="000000"/>
                </a:solidFill>
                <a:effectLst/>
              </a:rPr>
            </a:br>
            <a:r>
              <a:rPr lang="is-IS" sz="1900" b="0" i="0" dirty="0">
                <a:solidFill>
                  <a:srgbClr val="000000"/>
                </a:solidFill>
                <a:effectLst/>
              </a:rPr>
              <a:t>hvernig þörfum samfélagsins er mætt.“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sz="1900" b="0" i="0" dirty="0">
                <a:solidFill>
                  <a:srgbClr val="000000"/>
                </a:solidFill>
                <a:effectLst/>
              </a:rPr>
              <a:t>„Mikilvægt er að skipulag landnotkunar stuðli að heilnæmu umhverfi, verndun og varðveislu sérstæðra einkenna….“ </a:t>
            </a:r>
            <a:r>
              <a:rPr lang="is-IS" sz="19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s-IS" sz="2600" dirty="0">
                <a:solidFill>
                  <a:srgbClr val="000000"/>
                </a:solidFill>
              </a:rPr>
              <a:t>F</a:t>
            </a:r>
            <a:r>
              <a:rPr lang="is-IS" sz="2600" b="0" i="0" dirty="0">
                <a:solidFill>
                  <a:srgbClr val="000000"/>
                </a:solidFill>
                <a:effectLst/>
              </a:rPr>
              <a:t>ornleifaskráning Adolfs Friðrikssonar og Orra Vésteinssonar frá árinu 1999 – unnin fyrir Akraneskaupstað.</a:t>
            </a:r>
          </a:p>
          <a:p>
            <a:pPr marL="0" indent="0">
              <a:buNone/>
            </a:pPr>
            <a:br>
              <a:rPr lang="is-IS" sz="1800" dirty="0"/>
            </a:br>
            <a:endParaRPr lang="is-I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A0552-A2E1-0A6E-BA01-304EE10EBE7F}"/>
              </a:ext>
            </a:extLst>
          </p:cNvPr>
          <p:cNvSpPr txBox="1"/>
          <p:nvPr/>
        </p:nvSpPr>
        <p:spPr>
          <a:xfrm>
            <a:off x="3435927" y="267855"/>
            <a:ext cx="5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400" b="1" dirty="0"/>
              <a:t>NÁTTÚRA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46D30-EDE6-9CA8-1411-90B2BCA95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30" y="1678493"/>
            <a:ext cx="5544097" cy="417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E77A-96B4-5441-ADFE-605151524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00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Framtíðar</a:t>
            </a:r>
            <a:r>
              <a:rPr lang="en-US" b="1" dirty="0"/>
              <a:t> </a:t>
            </a:r>
            <a:r>
              <a:rPr lang="en-US" b="1" dirty="0" err="1"/>
              <a:t>ásýnd</a:t>
            </a:r>
            <a:r>
              <a:rPr lang="en-US" b="1" dirty="0"/>
              <a:t>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554FBF-1D13-D258-88B8-C9F4EEB2E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67" y="1274618"/>
            <a:ext cx="12070257" cy="5679786"/>
          </a:xfrm>
        </p:spPr>
      </p:pic>
    </p:spTree>
    <p:extLst>
      <p:ext uri="{BB962C8B-B14F-4D97-AF65-F5344CB8AC3E}">
        <p14:creationId xmlns:p14="http://schemas.microsoft.com/office/powerpoint/2010/main" val="75997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7E85-7A86-B54D-88B0-549BEBA0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29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Aðferðafræði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verkefnin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E1BB2-5291-A747-B11C-075E8CF1E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" y="1027416"/>
            <a:ext cx="5928360" cy="5702567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s-IS" dirty="0"/>
              <a:t>Aðferðafræði við endurnýjun Árnahúss og hlöðu: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Akraneskaupstaður fjármagni verkefnið – stýrihópur hafi umsjón með framkvæmdum.  Leitað stuðnings sjálfboðaliða.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Ábyrgðaraðili – verkefnisstjóri í hlutastarfi.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Leitað verði formlega eftir aðkomu Minjavernd ehf. (Þorsteinn Bergsson). Akraneskaupstaður leggi fram hluta kostnaðar skv. samkomulagi. </a:t>
            </a:r>
            <a:r>
              <a:rPr lang="is-I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is-IS" b="0" i="0" dirty="0">
                <a:effectLst/>
                <a:latin typeface="Calibri" panose="020F0502020204030204" pitchFamily="34" charset="0"/>
                <a:hlinkClick r:id="rId2"/>
              </a:rPr>
              <a:t>https://www.minjavernd.is/</a:t>
            </a:r>
            <a:endParaRPr lang="is-I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s-IS" b="1" dirty="0"/>
              <a:t>Styrk umsóknir</a:t>
            </a:r>
            <a:r>
              <a:rPr lang="is-IS" dirty="0"/>
              <a:t> í húsafriðunarsjóð og/eða Minjastofnun. E.t.v. fleiri aðilar sem hægt væri að leita til (Uppbyggingasjóður Vesturlands, styrkir til ferðamannastaða, stuðningur fyrirtækja – þarf að kortleggja).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s-IS" dirty="0"/>
              <a:t>Verkefnin: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Verk- og kostnaðaráætlun.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Rif innan úr Árnahúsi.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Samstarf við </a:t>
            </a:r>
            <a:r>
              <a:rPr lang="is-IS" dirty="0" err="1"/>
              <a:t>Minnjavernd</a:t>
            </a:r>
            <a:r>
              <a:rPr lang="is-IS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 err="1"/>
              <a:t>Endurhleðsla</a:t>
            </a:r>
            <a:r>
              <a:rPr lang="is-IS" dirty="0"/>
              <a:t> á grjótgarði.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Merkingar og upplýsingar um svæðið.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Hönnun endurbyggingar á hlöðu sem nýtist íbúðarhúsinu.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Landbrot – sjóvörn (Vegagerðin – fjármunir til staðar á samgönguáætlun – búið að mæla legu endurbóta)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s-IS" dirty="0"/>
              <a:t>Minjar á Sólmundarhöfða – samstarf við Byggðasafnið.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Kort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Saga – bæklingur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s-IS" dirty="0"/>
              <a:t>Umhverfisbætur – göngustígur o.fl.</a:t>
            </a:r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0ACF37A-6C29-38CF-B085-8234E0D774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8145" y="1311564"/>
            <a:ext cx="6383879" cy="4865399"/>
          </a:xfrm>
        </p:spPr>
      </p:pic>
    </p:spTree>
    <p:extLst>
      <p:ext uri="{BB962C8B-B14F-4D97-AF65-F5344CB8AC3E}">
        <p14:creationId xmlns:p14="http://schemas.microsoft.com/office/powerpoint/2010/main" val="161150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aerial view of a city&#10;&#10;Description automatically generated with low confidence">
            <a:extLst>
              <a:ext uri="{FF2B5EF4-FFF2-40B4-BE49-F238E27FC236}">
                <a16:creationId xmlns:a16="http://schemas.microsoft.com/office/drawing/2014/main" id="{FD658C2D-36E3-E71F-5028-553B55E64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433"/>
            <a:ext cx="8733569" cy="5935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551A10-266A-D972-668B-F1C9D55B2F17}"/>
              </a:ext>
            </a:extLst>
          </p:cNvPr>
          <p:cNvSpPr txBox="1"/>
          <p:nvPr/>
        </p:nvSpPr>
        <p:spPr>
          <a:xfrm>
            <a:off x="1722783" y="106017"/>
            <a:ext cx="595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600" dirty="0"/>
              <a:t>Árnahús – hluti af stærri heild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7B09C-12DB-9E6C-E828-00BBB5D57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12" y="1711673"/>
            <a:ext cx="273740" cy="297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10777-C72D-3B0B-CCE9-778CB7364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5992260" y="5123829"/>
            <a:ext cx="207479" cy="225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2A7B75-E490-821B-DA2A-E3F632476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530" y="1302025"/>
            <a:ext cx="260488" cy="283472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4DAE6E-70EC-2999-8499-1718F188C3E2}"/>
              </a:ext>
            </a:extLst>
          </p:cNvPr>
          <p:cNvSpPr/>
          <p:nvPr/>
        </p:nvSpPr>
        <p:spPr>
          <a:xfrm>
            <a:off x="5857461" y="5062330"/>
            <a:ext cx="2464904" cy="1311966"/>
          </a:xfrm>
          <a:custGeom>
            <a:avLst/>
            <a:gdLst>
              <a:gd name="connsiteX0" fmla="*/ 2464904 w 2464904"/>
              <a:gd name="connsiteY0" fmla="*/ 821635 h 1311966"/>
              <a:gd name="connsiteX1" fmla="*/ 1789043 w 2464904"/>
              <a:gd name="connsiteY1" fmla="*/ 728870 h 1311966"/>
              <a:gd name="connsiteX2" fmla="*/ 1272209 w 2464904"/>
              <a:gd name="connsiteY2" fmla="*/ 662609 h 1311966"/>
              <a:gd name="connsiteX3" fmla="*/ 1046922 w 2464904"/>
              <a:gd name="connsiteY3" fmla="*/ 675861 h 1311966"/>
              <a:gd name="connsiteX4" fmla="*/ 609600 w 2464904"/>
              <a:gd name="connsiteY4" fmla="*/ 993913 h 1311966"/>
              <a:gd name="connsiteX5" fmla="*/ 132522 w 2464904"/>
              <a:gd name="connsiteY5" fmla="*/ 1258957 h 1311966"/>
              <a:gd name="connsiteX6" fmla="*/ 26504 w 2464904"/>
              <a:gd name="connsiteY6" fmla="*/ 1311966 h 1311966"/>
              <a:gd name="connsiteX7" fmla="*/ 53009 w 2464904"/>
              <a:gd name="connsiteY7" fmla="*/ 901148 h 1311966"/>
              <a:gd name="connsiteX8" fmla="*/ 39756 w 2464904"/>
              <a:gd name="connsiteY8" fmla="*/ 490331 h 1311966"/>
              <a:gd name="connsiteX9" fmla="*/ 0 w 2464904"/>
              <a:gd name="connsiteY9" fmla="*/ 26505 h 1311966"/>
              <a:gd name="connsiteX10" fmla="*/ 0 w 2464904"/>
              <a:gd name="connsiteY10" fmla="*/ 0 h 131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4904" h="1311966">
                <a:moveTo>
                  <a:pt x="2464904" y="821635"/>
                </a:moveTo>
                <a:lnTo>
                  <a:pt x="1789043" y="728870"/>
                </a:lnTo>
                <a:lnTo>
                  <a:pt x="1272209" y="662609"/>
                </a:lnTo>
                <a:lnTo>
                  <a:pt x="1046922" y="675861"/>
                </a:lnTo>
                <a:lnTo>
                  <a:pt x="609600" y="993913"/>
                </a:lnTo>
                <a:lnTo>
                  <a:pt x="132522" y="1258957"/>
                </a:lnTo>
                <a:lnTo>
                  <a:pt x="26504" y="1311966"/>
                </a:lnTo>
                <a:lnTo>
                  <a:pt x="53009" y="901148"/>
                </a:lnTo>
                <a:lnTo>
                  <a:pt x="39756" y="490331"/>
                </a:lnTo>
                <a:lnTo>
                  <a:pt x="0" y="26505"/>
                </a:lnTo>
                <a:lnTo>
                  <a:pt x="0" y="0"/>
                </a:lnTo>
              </a:path>
            </a:pathLst>
          </a:custGeom>
          <a:noFill/>
          <a:ln w="349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0A0693-3AD1-DB3E-9ADC-C135686CCB48}"/>
              </a:ext>
            </a:extLst>
          </p:cNvPr>
          <p:cNvSpPr/>
          <p:nvPr/>
        </p:nvSpPr>
        <p:spPr>
          <a:xfrm>
            <a:off x="8733569" y="1800190"/>
            <a:ext cx="1218814" cy="4187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1DEEB2-B714-9CC0-0F0E-FBED18551F75}"/>
              </a:ext>
            </a:extLst>
          </p:cNvPr>
          <p:cNvSpPr/>
          <p:nvPr/>
        </p:nvSpPr>
        <p:spPr>
          <a:xfrm>
            <a:off x="8865704" y="2064398"/>
            <a:ext cx="901148" cy="16193"/>
          </a:xfrm>
          <a:custGeom>
            <a:avLst/>
            <a:gdLst>
              <a:gd name="connsiteX0" fmla="*/ 0 w 901148"/>
              <a:gd name="connsiteY0" fmla="*/ 16193 h 16193"/>
              <a:gd name="connsiteX1" fmla="*/ 0 w 901148"/>
              <a:gd name="connsiteY1" fmla="*/ 16193 h 16193"/>
              <a:gd name="connsiteX2" fmla="*/ 901148 w 901148"/>
              <a:gd name="connsiteY2" fmla="*/ 2941 h 16193"/>
              <a:gd name="connsiteX3" fmla="*/ 901148 w 901148"/>
              <a:gd name="connsiteY3" fmla="*/ 2941 h 16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1148" h="16193">
                <a:moveTo>
                  <a:pt x="0" y="16193"/>
                </a:moveTo>
                <a:lnTo>
                  <a:pt x="0" y="16193"/>
                </a:lnTo>
                <a:cubicBezTo>
                  <a:pt x="459069" y="-9310"/>
                  <a:pt x="158903" y="2941"/>
                  <a:pt x="901148" y="2941"/>
                </a:cubicBezTo>
                <a:lnTo>
                  <a:pt x="901148" y="2941"/>
                </a:lnTo>
              </a:path>
            </a:pathLst>
          </a:custGeom>
          <a:noFill/>
          <a:ln w="222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6CAE33-2CE0-5883-A1DD-ABC1C17F7FCF}"/>
              </a:ext>
            </a:extLst>
          </p:cNvPr>
          <p:cNvSpPr txBox="1"/>
          <p:nvPr/>
        </p:nvSpPr>
        <p:spPr>
          <a:xfrm>
            <a:off x="9462052" y="1302025"/>
            <a:ext cx="223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Stigar á Langasand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F355C9-2A4C-428C-55F3-8D3D9F966BEA}"/>
              </a:ext>
            </a:extLst>
          </p:cNvPr>
          <p:cNvSpPr txBox="1"/>
          <p:nvPr/>
        </p:nvSpPr>
        <p:spPr>
          <a:xfrm>
            <a:off x="10204174" y="1800190"/>
            <a:ext cx="1497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Malbikaður göngustígur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E91C2-B39F-581A-07CA-500D384AD3B7}"/>
              </a:ext>
            </a:extLst>
          </p:cNvPr>
          <p:cNvSpPr txBox="1"/>
          <p:nvPr/>
        </p:nvSpPr>
        <p:spPr>
          <a:xfrm>
            <a:off x="8777882" y="2433637"/>
            <a:ext cx="32729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s-IS" dirty="0"/>
              <a:t>Mikilvægt er að horfa Sólmundar -höfða og Langasand í heild en fylla inn í myndina afmörkuðum verkefnum.  Endurgerð Árnahúss og síðar hlöðunnar og hleðslunnar við húsin myndi falla vel að heildarmyndinni þar sem aðrir áfangar væru m.a. Malbikaður göngustígur fyrir </a:t>
            </a:r>
            <a:r>
              <a:rPr lang="is-IS" dirty="0" err="1"/>
              <a:t>Höfðann</a:t>
            </a:r>
            <a:r>
              <a:rPr lang="is-IS" dirty="0"/>
              <a:t> þannig að stígurinn á Langasandi og við enda </a:t>
            </a:r>
            <a:r>
              <a:rPr lang="is-IS" dirty="0" err="1"/>
              <a:t>Leynisbrautar</a:t>
            </a:r>
            <a:r>
              <a:rPr lang="is-IS" dirty="0"/>
              <a:t> yrðu tengdir. Með endurnýjun stígsins með Langasandi yrði góð göngu og hjólatenging um þessa </a:t>
            </a:r>
            <a:r>
              <a:rPr lang="is-IS" dirty="0" err="1"/>
              <a:t>fjölförnu</a:t>
            </a:r>
            <a:r>
              <a:rPr lang="is-IS" dirty="0"/>
              <a:t> leið. </a:t>
            </a:r>
          </a:p>
        </p:txBody>
      </p:sp>
    </p:spTree>
    <p:extLst>
      <p:ext uri="{BB962C8B-B14F-4D97-AF65-F5344CB8AC3E}">
        <p14:creationId xmlns:p14="http://schemas.microsoft.com/office/powerpoint/2010/main" val="91102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FE37AC-2929-97E6-7F69-DB2F472DF8E4}"/>
              </a:ext>
            </a:extLst>
          </p:cNvPr>
          <p:cNvSpPr txBox="1"/>
          <p:nvPr/>
        </p:nvSpPr>
        <p:spPr>
          <a:xfrm>
            <a:off x="2769704" y="4810539"/>
            <a:ext cx="6758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4000" dirty="0"/>
              <a:t>SÓLMUNDARHÖFÐI</a:t>
            </a:r>
          </a:p>
          <a:p>
            <a:pPr algn="ctr"/>
            <a:r>
              <a:rPr lang="is-IS" sz="4000" dirty="0"/>
              <a:t>HLUTI AF UMHVERFI OG NÁTTÚRU Á AKRANESI </a:t>
            </a:r>
          </a:p>
        </p:txBody>
      </p:sp>
    </p:spTree>
    <p:extLst>
      <p:ext uri="{BB962C8B-B14F-4D97-AF65-F5344CB8AC3E}">
        <p14:creationId xmlns:p14="http://schemas.microsoft.com/office/powerpoint/2010/main" val="2743945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501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Droid Serif</vt:lpstr>
      <vt:lpstr>Wingdings</vt:lpstr>
      <vt:lpstr>Office Theme</vt:lpstr>
      <vt:lpstr>PowerPoint Presentation</vt:lpstr>
      <vt:lpstr>Ártöl, stærðir og skipulag</vt:lpstr>
      <vt:lpstr>PowerPoint Presentation</vt:lpstr>
      <vt:lpstr>Framtíðar ásýnd?</vt:lpstr>
      <vt:lpstr>Aðferðafræði og verkefnin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Gísli Gíslason</dc:creator>
  <cp:lastModifiedBy>Gísli Gíslason</cp:lastModifiedBy>
  <cp:revision>1</cp:revision>
  <dcterms:created xsi:type="dcterms:W3CDTF">2023-01-23T14:25:12Z</dcterms:created>
  <dcterms:modified xsi:type="dcterms:W3CDTF">2023-01-23T14:56:16Z</dcterms:modified>
</cp:coreProperties>
</file>